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4_6FDF006D.xml" ContentType="application/vnd.ms-powerpoint.comments+xml"/>
  <Override PartName="/ppt/comments/modernComment_12E_2E9A2DCB.xml" ContentType="application/vnd.ms-powerpoint.comments+xml"/>
  <Override PartName="/ppt/comments/modernComment_130_1A50C49C.xml" ContentType="application/vnd.ms-powerpoint.comments+xml"/>
  <Override PartName="/ppt/notesSlides/notesSlide2.xml" ContentType="application/vnd.openxmlformats-officedocument.presentationml.notesSlide+xml"/>
  <Override PartName="/ppt/comments/modernComment_12F_53D5933E.xml" ContentType="application/vnd.ms-powerpoint.comments+xml"/>
  <Override PartName="/ppt/comments/modernComment_11E_A50F8753.xml" ContentType="application/vnd.ms-powerpoint.comments+xml"/>
  <Override PartName="/ppt/comments/modernComment_133_91FF1E3D.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1_EE8D1118.xml" ContentType="application/vnd.ms-powerpoint.comments+xml"/>
  <Override PartName="/ppt/comments/modernComment_136_E27CB5A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notesMasterIdLst>
    <p:notesMasterId r:id="rId34"/>
  </p:notesMasterIdLst>
  <p:sldIdLst>
    <p:sldId id="256" r:id="rId5"/>
    <p:sldId id="268" r:id="rId6"/>
    <p:sldId id="257" r:id="rId7"/>
    <p:sldId id="258" r:id="rId8"/>
    <p:sldId id="259" r:id="rId9"/>
    <p:sldId id="279" r:id="rId10"/>
    <p:sldId id="285" r:id="rId11"/>
    <p:sldId id="292" r:id="rId12"/>
    <p:sldId id="302" r:id="rId13"/>
    <p:sldId id="304" r:id="rId14"/>
    <p:sldId id="305" r:id="rId15"/>
    <p:sldId id="303" r:id="rId16"/>
    <p:sldId id="286" r:id="rId17"/>
    <p:sldId id="282" r:id="rId18"/>
    <p:sldId id="287" r:id="rId19"/>
    <p:sldId id="307" r:id="rId20"/>
    <p:sldId id="306" r:id="rId21"/>
    <p:sldId id="288" r:id="rId22"/>
    <p:sldId id="308" r:id="rId23"/>
    <p:sldId id="309" r:id="rId24"/>
    <p:sldId id="289" r:id="rId25"/>
    <p:sldId id="310" r:id="rId26"/>
    <p:sldId id="314" r:id="rId27"/>
    <p:sldId id="315" r:id="rId28"/>
    <p:sldId id="290" r:id="rId29"/>
    <p:sldId id="311" r:id="rId30"/>
    <p:sldId id="312" r:id="rId31"/>
    <p:sldId id="313"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B5C0F-C0B4-08BC-D7C0-884276233853}" name="Benson, Michael T." initials="BT" userId="S::benson_rowan.edu#ext#@middlesex.onmicrosoft.com::7c5dbc09-3044-43d6-adf7-fb53ae4f67b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AC5CD-81D3-4F05-1AF6-1AF048F6C4B8}" v="4" dt="2021-09-25T21:51:51.423"/>
    <p1510:client id="{3133489B-2342-CA7D-D5FA-C1AA1E423871}" v="220" dt="2021-10-06T02:34:31.292"/>
    <p1510:client id="{3286FDA7-8D4B-8720-A231-635F619CE51E}" v="870" dt="2021-10-21T17:03:14.625"/>
    <p1510:client id="{5436DA4D-DDBC-6D8D-799F-6F35AD9E1196}" v="196" dt="2021-09-23T14:24:06.969"/>
    <p1510:client id="{5A62A694-923A-4336-4302-6DBEF2221D20}" v="1384" dt="2021-11-21T19:54:54.887"/>
    <p1510:client id="{60873CA3-1B9F-1703-1B3A-3EE23C3EE1E6}" v="142" dt="2021-12-12T16:41:32.154"/>
    <p1510:client id="{700ACBA8-6B48-C366-C65E-FF2C6EF7F874}" v="2494" dt="2021-11-18T17:49:05.152"/>
    <p1510:client id="{7687DCB9-512A-4050-B072-05B7529DCA60}" v="18" dt="2021-08-09T21:58:03.968"/>
    <p1510:client id="{83E6C76D-89B9-866E-D98D-5E420F76BF60}" v="1012" dt="2021-11-28T18:48:47.047"/>
    <p1510:client id="{849E9AEE-D9F9-A95B-8CDB-D2709472C9B0}" v="12" dt="2022-01-12T21:41:42.681"/>
    <p1510:client id="{94BC855E-4B57-7EBB-601B-5CED431A223E}" v="26" dt="2021-12-09T20:29:01.533"/>
    <p1510:client id="{97924C0F-573D-F123-A225-DA72513E63F7}" v="4" dt="2021-10-06T01:39:17.269"/>
    <p1510:client id="{ADFE6CC2-728A-06A2-3285-F727ADAFC35F}" v="159" dt="2021-12-24T05:03:43.862"/>
    <p1510:client id="{AEADFADD-4CD6-7BEB-63A9-B61D235B7A75}" v="685" dt="2021-09-07T17:25:25.788"/>
    <p1510:client id="{B02F58E3-6765-5446-07CF-C5FB7A37BD3D}" v="13" dt="2022-02-18T16:21:37.269"/>
    <p1510:client id="{B4876AB2-D06C-2F6A-60AC-0AA110B7F292}" v="30" dt="2021-12-24T17:48:29.232"/>
    <p1510:client id="{B7347D52-4D17-F367-9DE6-6F3D949FFB92}" v="2319" dt="2021-09-09T15:38:21.703"/>
    <p1510:client id="{CC966ED0-B10D-50BB-C367-128E1BA399A0}" v="1974" dt="2021-08-12T02:09:16.585"/>
    <p1510:client id="{CD4D0E60-DD2B-97DB-1796-609D2E4525FD}" v="4250" dt="2021-11-27T04:45:13.275"/>
    <p1510:client id="{D6AEC9FB-ED6F-48F7-89C4-4F57D54A5A01}" v="1" dt="2021-09-23T13:48:01.692"/>
    <p1510:client id="{D96EABB8-6F53-A54A-BE5D-4B8E38F32202}" v="37" dt="2021-12-03T13:37:49.013"/>
    <p1510:client id="{E5B7C042-EBE0-7EC0-5ACB-9472C2771786}" v="991" dt="2021-08-19T14:59:57.745"/>
    <p1510:client id="{E932062A-3F6F-752B-C2B0-F7124A6F63CC}" v="1118" dt="2021-10-10T15:26:27.573"/>
    <p1510:client id="{F6DDFBDA-D2E3-66D0-7A2C-09B54912C369}" v="1154" dt="2021-11-27T21:07:20.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 Tabanli" userId="S::mtabanli@middlesexcc.edu::d02b9af5-3a92-4b23-814e-3d5311dc22a5" providerId="AD" clId="Web-{ADFE6CC2-728A-06A2-3285-F727ADAFC35F}"/>
    <pc:docChg chg="modSld">
      <pc:chgData name="Moe Tabanli" userId="S::mtabanli@middlesexcc.edu::d02b9af5-3a92-4b23-814e-3d5311dc22a5" providerId="AD" clId="Web-{ADFE6CC2-728A-06A2-3285-F727ADAFC35F}" dt="2021-12-24T05:03:43.862" v="89" actId="20577"/>
      <pc:docMkLst>
        <pc:docMk/>
      </pc:docMkLst>
      <pc:sldChg chg="modSp">
        <pc:chgData name="Moe Tabanli" userId="S::mtabanli@middlesexcc.edu::d02b9af5-3a92-4b23-814e-3d5311dc22a5" providerId="AD" clId="Web-{ADFE6CC2-728A-06A2-3285-F727ADAFC35F}" dt="2021-12-24T05:03:43.862" v="89" actId="20577"/>
        <pc:sldMkLst>
          <pc:docMk/>
          <pc:sldMk cId="2769258323" sldId="286"/>
        </pc:sldMkLst>
        <pc:spChg chg="mod">
          <ac:chgData name="Moe Tabanli" userId="S::mtabanli@middlesexcc.edu::d02b9af5-3a92-4b23-814e-3d5311dc22a5" providerId="AD" clId="Web-{ADFE6CC2-728A-06A2-3285-F727ADAFC35F}" dt="2021-12-24T04:59:43.449" v="22" actId="1076"/>
          <ac:spMkLst>
            <pc:docMk/>
            <pc:sldMk cId="2769258323" sldId="286"/>
            <ac:spMk id="9" creationId="{C0FBF0AC-4D09-49D7-9650-52D39668FB59}"/>
          </ac:spMkLst>
        </pc:spChg>
        <pc:spChg chg="mod">
          <ac:chgData name="Moe Tabanli" userId="S::mtabanli@middlesexcc.edu::d02b9af5-3a92-4b23-814e-3d5311dc22a5" providerId="AD" clId="Web-{ADFE6CC2-728A-06A2-3285-F727ADAFC35F}" dt="2021-12-24T05:03:43.862" v="89" actId="20577"/>
          <ac:spMkLst>
            <pc:docMk/>
            <pc:sldMk cId="2769258323" sldId="286"/>
            <ac:spMk id="11" creationId="{119A97D6-5556-473D-B013-A547A0533DA9}"/>
          </ac:spMkLst>
        </pc:spChg>
        <pc:picChg chg="mod">
          <ac:chgData name="Moe Tabanli" userId="S::mtabanli@middlesexcc.edu::d02b9af5-3a92-4b23-814e-3d5311dc22a5" providerId="AD" clId="Web-{ADFE6CC2-728A-06A2-3285-F727ADAFC35F}" dt="2021-12-24T05:01:11.061" v="72" actId="14100"/>
          <ac:picMkLst>
            <pc:docMk/>
            <pc:sldMk cId="2769258323" sldId="286"/>
            <ac:picMk id="17" creationId="{6227B57F-3901-4DB4-87A9-61C90D222CD1}"/>
          </ac:picMkLst>
        </pc:picChg>
      </pc:sldChg>
      <pc:sldChg chg="modSp modNotes">
        <pc:chgData name="Moe Tabanli" userId="S::mtabanli@middlesexcc.edu::d02b9af5-3a92-4b23-814e-3d5311dc22a5" providerId="AD" clId="Web-{ADFE6CC2-728A-06A2-3285-F727ADAFC35F}" dt="2021-12-24T04:58:21.728" v="8"/>
        <pc:sldMkLst>
          <pc:docMk/>
          <pc:sldMk cId="746937969" sldId="312"/>
        </pc:sldMkLst>
        <pc:spChg chg="mod">
          <ac:chgData name="Moe Tabanli" userId="S::mtabanli@middlesexcc.edu::d02b9af5-3a92-4b23-814e-3d5311dc22a5" providerId="AD" clId="Web-{ADFE6CC2-728A-06A2-3285-F727ADAFC35F}" dt="2021-12-24T04:58:09.134" v="7" actId="20577"/>
          <ac:spMkLst>
            <pc:docMk/>
            <pc:sldMk cId="746937969" sldId="312"/>
            <ac:spMk id="3" creationId="{29FB613E-505F-42E5-9BA1-24B176CFEECA}"/>
          </ac:spMkLst>
        </pc:spChg>
      </pc:sldChg>
    </pc:docChg>
  </pc:docChgLst>
  <pc:docChgLst>
    <pc:chgData name="Moe Tabanli" userId="S::mtabanli@middlesexcc.edu::d02b9af5-3a92-4b23-814e-3d5311dc22a5" providerId="AD" clId="Web-{60873CA3-1B9F-1703-1B3A-3EE23C3EE1E6}"/>
    <pc:docChg chg="modSld sldOrd">
      <pc:chgData name="Moe Tabanli" userId="S::mtabanli@middlesexcc.edu::d02b9af5-3a92-4b23-814e-3d5311dc22a5" providerId="AD" clId="Web-{60873CA3-1B9F-1703-1B3A-3EE23C3EE1E6}" dt="2021-12-12T16:41:27.513" v="111" actId="20577"/>
      <pc:docMkLst>
        <pc:docMk/>
      </pc:docMkLst>
      <pc:sldChg chg="modSp">
        <pc:chgData name="Moe Tabanli" userId="S::mtabanli@middlesexcc.edu::d02b9af5-3a92-4b23-814e-3d5311dc22a5" providerId="AD" clId="Web-{60873CA3-1B9F-1703-1B3A-3EE23C3EE1E6}" dt="2021-12-12T16:35:46.709" v="26"/>
        <pc:sldMkLst>
          <pc:docMk/>
          <pc:sldMk cId="2769258323" sldId="286"/>
        </pc:sldMkLst>
        <pc:picChg chg="mod">
          <ac:chgData name="Moe Tabanli" userId="S::mtabanli@middlesexcc.edu::d02b9af5-3a92-4b23-814e-3d5311dc22a5" providerId="AD" clId="Web-{60873CA3-1B9F-1703-1B3A-3EE23C3EE1E6}" dt="2021-12-12T16:35:46.709" v="26"/>
          <ac:picMkLst>
            <pc:docMk/>
            <pc:sldMk cId="2769258323" sldId="286"/>
            <ac:picMk id="17" creationId="{6227B57F-3901-4DB4-87A9-61C90D222CD1}"/>
          </ac:picMkLst>
        </pc:picChg>
      </pc:sldChg>
      <pc:sldChg chg="modSp">
        <pc:chgData name="Moe Tabanli" userId="S::mtabanli@middlesexcc.edu::d02b9af5-3a92-4b23-814e-3d5311dc22a5" providerId="AD" clId="Web-{60873CA3-1B9F-1703-1B3A-3EE23C3EE1E6}" dt="2021-12-12T16:36:44.087" v="63"/>
        <pc:sldMkLst>
          <pc:docMk/>
          <pc:sldMk cId="228946060" sldId="287"/>
        </pc:sldMkLst>
        <pc:graphicFrameChg chg="mod modGraphic">
          <ac:chgData name="Moe Tabanli" userId="S::mtabanli@middlesexcc.edu::d02b9af5-3a92-4b23-814e-3d5311dc22a5" providerId="AD" clId="Web-{60873CA3-1B9F-1703-1B3A-3EE23C3EE1E6}" dt="2021-12-12T16:36:44.087" v="63"/>
          <ac:graphicFrameMkLst>
            <pc:docMk/>
            <pc:sldMk cId="228946060" sldId="287"/>
            <ac:graphicFrameMk id="6" creationId="{DE27B8BF-1FE8-4BED-94FE-81C57D6FD1EC}"/>
          </ac:graphicFrameMkLst>
        </pc:graphicFrameChg>
        <pc:cxnChg chg="mod">
          <ac:chgData name="Moe Tabanli" userId="S::mtabanli@middlesexcc.edu::d02b9af5-3a92-4b23-814e-3d5311dc22a5" providerId="AD" clId="Web-{60873CA3-1B9F-1703-1B3A-3EE23C3EE1E6}" dt="2021-12-12T16:36:31.977" v="27" actId="1076"/>
          <ac:cxnSpMkLst>
            <pc:docMk/>
            <pc:sldMk cId="228946060" sldId="287"/>
            <ac:cxnSpMk id="11" creationId="{1FFB9C08-C61A-436B-8E4F-67B471DEB1E6}"/>
          </ac:cxnSpMkLst>
        </pc:cxnChg>
      </pc:sldChg>
      <pc:sldChg chg="ord">
        <pc:chgData name="Moe Tabanli" userId="S::mtabanli@middlesexcc.edu::d02b9af5-3a92-4b23-814e-3d5311dc22a5" providerId="AD" clId="Web-{60873CA3-1B9F-1703-1B3A-3EE23C3EE1E6}" dt="2021-12-12T16:37:00.431" v="64"/>
        <pc:sldMkLst>
          <pc:docMk/>
          <pc:sldMk cId="477620053" sldId="288"/>
        </pc:sldMkLst>
      </pc:sldChg>
      <pc:sldChg chg="modSp">
        <pc:chgData name="Moe Tabanli" userId="S::mtabanli@middlesexcc.edu::d02b9af5-3a92-4b23-814e-3d5311dc22a5" providerId="AD" clId="Web-{60873CA3-1B9F-1703-1B3A-3EE23C3EE1E6}" dt="2021-12-12T16:39:45.039" v="83" actId="20577"/>
        <pc:sldMkLst>
          <pc:docMk/>
          <pc:sldMk cId="4002222360" sldId="289"/>
        </pc:sldMkLst>
        <pc:spChg chg="mod">
          <ac:chgData name="Moe Tabanli" userId="S::mtabanli@middlesexcc.edu::d02b9af5-3a92-4b23-814e-3d5311dc22a5" providerId="AD" clId="Web-{60873CA3-1B9F-1703-1B3A-3EE23C3EE1E6}" dt="2021-12-12T16:39:45.039" v="83" actId="20577"/>
          <ac:spMkLst>
            <pc:docMk/>
            <pc:sldMk cId="4002222360" sldId="289"/>
            <ac:spMk id="3" creationId="{0D553D26-6822-4E6F-A738-5177903295C2}"/>
          </ac:spMkLst>
        </pc:spChg>
      </pc:sldChg>
      <pc:sldChg chg="modSp">
        <pc:chgData name="Moe Tabanli" userId="S::mtabanli@middlesexcc.edu::d02b9af5-3a92-4b23-814e-3d5311dc22a5" providerId="AD" clId="Web-{60873CA3-1B9F-1703-1B3A-3EE23C3EE1E6}" dt="2021-12-12T16:31:46.321" v="5"/>
        <pc:sldMkLst>
          <pc:docMk/>
          <pc:sldMk cId="1876885613" sldId="292"/>
        </pc:sldMkLst>
        <pc:picChg chg="mod">
          <ac:chgData name="Moe Tabanli" userId="S::mtabanli@middlesexcc.edu::d02b9af5-3a92-4b23-814e-3d5311dc22a5" providerId="AD" clId="Web-{60873CA3-1B9F-1703-1B3A-3EE23C3EE1E6}" dt="2021-12-12T16:31:46.321" v="5"/>
          <ac:picMkLst>
            <pc:docMk/>
            <pc:sldMk cId="1876885613" sldId="292"/>
            <ac:picMk id="2" creationId="{523DF66C-D2A7-40FF-9EB9-BA2C7D7FED6A}"/>
          </ac:picMkLst>
        </pc:picChg>
      </pc:sldChg>
      <pc:sldChg chg="modSp">
        <pc:chgData name="Moe Tabanli" userId="S::mtabanli@middlesexcc.edu::d02b9af5-3a92-4b23-814e-3d5311dc22a5" providerId="AD" clId="Web-{60873CA3-1B9F-1703-1B3A-3EE23C3EE1E6}" dt="2021-12-12T16:31:18.522" v="3"/>
        <pc:sldMkLst>
          <pc:docMk/>
          <pc:sldMk cId="781856203" sldId="302"/>
        </pc:sldMkLst>
        <pc:picChg chg="mod">
          <ac:chgData name="Moe Tabanli" userId="S::mtabanli@middlesexcc.edu::d02b9af5-3a92-4b23-814e-3d5311dc22a5" providerId="AD" clId="Web-{60873CA3-1B9F-1703-1B3A-3EE23C3EE1E6}" dt="2021-12-12T16:31:18.522" v="3"/>
          <ac:picMkLst>
            <pc:docMk/>
            <pc:sldMk cId="781856203" sldId="302"/>
            <ac:picMk id="4" creationId="{09FA04A9-65AB-4BF2-A087-D583351818BF}"/>
          </ac:picMkLst>
        </pc:picChg>
      </pc:sldChg>
      <pc:sldChg chg="addSp delSp modSp modCm modNotes">
        <pc:chgData name="Moe Tabanli" userId="S::mtabanli@middlesexcc.edu::d02b9af5-3a92-4b23-814e-3d5311dc22a5" providerId="AD" clId="Web-{60873CA3-1B9F-1703-1B3A-3EE23C3EE1E6}" dt="2021-12-12T16:33:55.109" v="23"/>
        <pc:sldMkLst>
          <pc:docMk/>
          <pc:sldMk cId="1406505790" sldId="303"/>
        </pc:sldMkLst>
        <pc:spChg chg="mod">
          <ac:chgData name="Moe Tabanli" userId="S::mtabanli@middlesexcc.edu::d02b9af5-3a92-4b23-814e-3d5311dc22a5" providerId="AD" clId="Web-{60873CA3-1B9F-1703-1B3A-3EE23C3EE1E6}" dt="2021-12-12T16:32:55.465" v="15" actId="14100"/>
          <ac:spMkLst>
            <pc:docMk/>
            <pc:sldMk cId="1406505790" sldId="303"/>
            <ac:spMk id="2" creationId="{16ABAFA3-019B-4A04-85F7-D3735B4DCC68}"/>
          </ac:spMkLst>
        </pc:spChg>
        <pc:spChg chg="add del">
          <ac:chgData name="Moe Tabanli" userId="S::mtabanli@middlesexcc.edu::d02b9af5-3a92-4b23-814e-3d5311dc22a5" providerId="AD" clId="Web-{60873CA3-1B9F-1703-1B3A-3EE23C3EE1E6}" dt="2021-12-12T16:33:55.109" v="23"/>
          <ac:spMkLst>
            <pc:docMk/>
            <pc:sldMk cId="1406505790" sldId="303"/>
            <ac:spMk id="4" creationId="{7D8C730C-93F1-4DC0-BB2A-2CED5BF83CB1}"/>
          </ac:spMkLst>
        </pc:spChg>
        <pc:spChg chg="mod">
          <ac:chgData name="Moe Tabanli" userId="S::mtabanli@middlesexcc.edu::d02b9af5-3a92-4b23-814e-3d5311dc22a5" providerId="AD" clId="Web-{60873CA3-1B9F-1703-1B3A-3EE23C3EE1E6}" dt="2021-12-12T16:32:34.136" v="7" actId="20577"/>
          <ac:spMkLst>
            <pc:docMk/>
            <pc:sldMk cId="1406505790" sldId="303"/>
            <ac:spMk id="5" creationId="{802F883E-B98B-489F-B876-96DA4C360164}"/>
          </ac:spMkLst>
        </pc:spChg>
        <pc:spChg chg="mod">
          <ac:chgData name="Moe Tabanli" userId="S::mtabanli@middlesexcc.edu::d02b9af5-3a92-4b23-814e-3d5311dc22a5" providerId="AD" clId="Web-{60873CA3-1B9F-1703-1B3A-3EE23C3EE1E6}" dt="2021-12-12T16:32:49.871" v="14" actId="20577"/>
          <ac:spMkLst>
            <pc:docMk/>
            <pc:sldMk cId="1406505790" sldId="303"/>
            <ac:spMk id="6" creationId="{4F12ECEB-EF0E-4B4B-9329-634FB75455A7}"/>
          </ac:spMkLst>
        </pc:spChg>
        <pc:spChg chg="add del">
          <ac:chgData name="Moe Tabanli" userId="S::mtabanli@middlesexcc.edu::d02b9af5-3a92-4b23-814e-3d5311dc22a5" providerId="AD" clId="Web-{60873CA3-1B9F-1703-1B3A-3EE23C3EE1E6}" dt="2021-12-12T16:33:49.281" v="22"/>
          <ac:spMkLst>
            <pc:docMk/>
            <pc:sldMk cId="1406505790" sldId="303"/>
            <ac:spMk id="7" creationId="{88021222-1901-4EE1-9D5F-3613F374A9B0}"/>
          </ac:spMkLst>
        </pc:spChg>
        <pc:spChg chg="add del mod">
          <ac:chgData name="Moe Tabanli" userId="S::mtabanli@middlesexcc.edu::d02b9af5-3a92-4b23-814e-3d5311dc22a5" providerId="AD" clId="Web-{60873CA3-1B9F-1703-1B3A-3EE23C3EE1E6}" dt="2021-12-12T16:33:43.468" v="21"/>
          <ac:spMkLst>
            <pc:docMk/>
            <pc:sldMk cId="1406505790" sldId="303"/>
            <ac:spMk id="8" creationId="{A894A864-B2C4-40B4-B9CE-E3D01DD65056}"/>
          </ac:spMkLst>
        </pc:spChg>
      </pc:sldChg>
      <pc:sldChg chg="modSp">
        <pc:chgData name="Moe Tabanli" userId="S::mtabanli@middlesexcc.edu::d02b9af5-3a92-4b23-814e-3d5311dc22a5" providerId="AD" clId="Web-{60873CA3-1B9F-1703-1B3A-3EE23C3EE1E6}" dt="2021-12-12T16:32:13.963" v="6"/>
        <pc:sldMkLst>
          <pc:docMk/>
          <pc:sldMk cId="441500828" sldId="304"/>
        </pc:sldMkLst>
        <pc:picChg chg="mod">
          <ac:chgData name="Moe Tabanli" userId="S::mtabanli@middlesexcc.edu::d02b9af5-3a92-4b23-814e-3d5311dc22a5" providerId="AD" clId="Web-{60873CA3-1B9F-1703-1B3A-3EE23C3EE1E6}" dt="2021-12-12T16:32:13.963" v="6"/>
          <ac:picMkLst>
            <pc:docMk/>
            <pc:sldMk cId="441500828" sldId="304"/>
            <ac:picMk id="2" creationId="{3C4889C9-1D9E-4F5E-8F3C-2677830EA9AA}"/>
          </ac:picMkLst>
        </pc:picChg>
      </pc:sldChg>
      <pc:sldChg chg="ord">
        <pc:chgData name="Moe Tabanli" userId="S::mtabanli@middlesexcc.edu::d02b9af5-3a92-4b23-814e-3d5311dc22a5" providerId="AD" clId="Web-{60873CA3-1B9F-1703-1B3A-3EE23C3EE1E6}" dt="2021-12-12T16:38:31.910" v="69"/>
        <pc:sldMkLst>
          <pc:docMk/>
          <pc:sldMk cId="1193927879" sldId="306"/>
        </pc:sldMkLst>
      </pc:sldChg>
      <pc:sldChg chg="modSp">
        <pc:chgData name="Moe Tabanli" userId="S::mtabanli@middlesexcc.edu::d02b9af5-3a92-4b23-814e-3d5311dc22a5" providerId="AD" clId="Web-{60873CA3-1B9F-1703-1B3A-3EE23C3EE1E6}" dt="2021-12-12T16:38:20.706" v="68"/>
        <pc:sldMkLst>
          <pc:docMk/>
          <pc:sldMk cId="2449415741" sldId="307"/>
        </pc:sldMkLst>
        <pc:picChg chg="mod">
          <ac:chgData name="Moe Tabanli" userId="S::mtabanli@middlesexcc.edu::d02b9af5-3a92-4b23-814e-3d5311dc22a5" providerId="AD" clId="Web-{60873CA3-1B9F-1703-1B3A-3EE23C3EE1E6}" dt="2021-12-12T16:38:20.706" v="68"/>
          <ac:picMkLst>
            <pc:docMk/>
            <pc:sldMk cId="2449415741" sldId="307"/>
            <ac:picMk id="4" creationId="{C911CEC7-19C8-4F92-B8F9-9C7A86CDD0E8}"/>
          </ac:picMkLst>
        </pc:picChg>
      </pc:sldChg>
      <pc:sldChg chg="modSp modNotes">
        <pc:chgData name="Moe Tabanli" userId="S::mtabanli@middlesexcc.edu::d02b9af5-3a92-4b23-814e-3d5311dc22a5" providerId="AD" clId="Web-{60873CA3-1B9F-1703-1B3A-3EE23C3EE1E6}" dt="2021-12-12T16:38:53.083" v="74"/>
        <pc:sldMkLst>
          <pc:docMk/>
          <pc:sldMk cId="3607531280" sldId="308"/>
        </pc:sldMkLst>
        <pc:spChg chg="mod">
          <ac:chgData name="Moe Tabanli" userId="S::mtabanli@middlesexcc.edu::d02b9af5-3a92-4b23-814e-3d5311dc22a5" providerId="AD" clId="Web-{60873CA3-1B9F-1703-1B3A-3EE23C3EE1E6}" dt="2021-12-12T16:38:50.161" v="72" actId="20577"/>
          <ac:spMkLst>
            <pc:docMk/>
            <pc:sldMk cId="3607531280" sldId="308"/>
            <ac:spMk id="3" creationId="{83E0683C-37A0-4586-AF89-4E77B3B1366B}"/>
          </ac:spMkLst>
        </pc:spChg>
      </pc:sldChg>
      <pc:sldChg chg="modSp modNotes">
        <pc:chgData name="Moe Tabanli" userId="S::mtabanli@middlesexcc.edu::d02b9af5-3a92-4b23-814e-3d5311dc22a5" providerId="AD" clId="Web-{60873CA3-1B9F-1703-1B3A-3EE23C3EE1E6}" dt="2021-12-12T16:39:29.835" v="80" actId="20577"/>
        <pc:sldMkLst>
          <pc:docMk/>
          <pc:sldMk cId="1362472489" sldId="309"/>
        </pc:sldMkLst>
        <pc:spChg chg="mod">
          <ac:chgData name="Moe Tabanli" userId="S::mtabanli@middlesexcc.edu::d02b9af5-3a92-4b23-814e-3d5311dc22a5" providerId="AD" clId="Web-{60873CA3-1B9F-1703-1B3A-3EE23C3EE1E6}" dt="2021-12-12T16:39:29.835" v="80" actId="20577"/>
          <ac:spMkLst>
            <pc:docMk/>
            <pc:sldMk cId="1362472489" sldId="309"/>
            <ac:spMk id="3" creationId="{83E0683C-37A0-4586-AF89-4E77B3B1366B}"/>
          </ac:spMkLst>
        </pc:spChg>
      </pc:sldChg>
      <pc:sldChg chg="modSp">
        <pc:chgData name="Moe Tabanli" userId="S::mtabanli@middlesexcc.edu::d02b9af5-3a92-4b23-814e-3d5311dc22a5" providerId="AD" clId="Web-{60873CA3-1B9F-1703-1B3A-3EE23C3EE1E6}" dt="2021-12-12T16:41:27.513" v="111" actId="20577"/>
        <pc:sldMkLst>
          <pc:docMk/>
          <pc:sldMk cId="2759049599" sldId="311"/>
        </pc:sldMkLst>
        <pc:spChg chg="mod">
          <ac:chgData name="Moe Tabanli" userId="S::mtabanli@middlesexcc.edu::d02b9af5-3a92-4b23-814e-3d5311dc22a5" providerId="AD" clId="Web-{60873CA3-1B9F-1703-1B3A-3EE23C3EE1E6}" dt="2021-12-12T16:41:27.513" v="111" actId="20577"/>
          <ac:spMkLst>
            <pc:docMk/>
            <pc:sldMk cId="2759049599" sldId="311"/>
            <ac:spMk id="5" creationId="{C8469F18-06DD-4943-B8AC-768AEDA21FE4}"/>
          </ac:spMkLst>
        </pc:spChg>
      </pc:sldChg>
      <pc:sldChg chg="modSp modNotes">
        <pc:chgData name="Moe Tabanli" userId="S::mtabanli@middlesexcc.edu::d02b9af5-3a92-4b23-814e-3d5311dc22a5" providerId="AD" clId="Web-{60873CA3-1B9F-1703-1B3A-3EE23C3EE1E6}" dt="2021-12-12T16:40:07.306" v="87"/>
        <pc:sldMkLst>
          <pc:docMk/>
          <pc:sldMk cId="1192769544" sldId="314"/>
        </pc:sldMkLst>
        <pc:spChg chg="mod">
          <ac:chgData name="Moe Tabanli" userId="S::mtabanli@middlesexcc.edu::d02b9af5-3a92-4b23-814e-3d5311dc22a5" providerId="AD" clId="Web-{60873CA3-1B9F-1703-1B3A-3EE23C3EE1E6}" dt="2021-12-12T16:40:02.931" v="85" actId="20577"/>
          <ac:spMkLst>
            <pc:docMk/>
            <pc:sldMk cId="1192769544" sldId="314"/>
            <ac:spMk id="4" creationId="{267C54CC-DD7D-407D-BC17-97229B9F0A33}"/>
          </ac:spMkLst>
        </pc:spChg>
      </pc:sldChg>
      <pc:sldChg chg="modSp">
        <pc:chgData name="Moe Tabanli" userId="S::mtabanli@middlesexcc.edu::d02b9af5-3a92-4b23-814e-3d5311dc22a5" providerId="AD" clId="Web-{60873CA3-1B9F-1703-1B3A-3EE23C3EE1E6}" dt="2021-12-12T16:41:08.419" v="110"/>
        <pc:sldMkLst>
          <pc:docMk/>
          <pc:sldMk cId="400927234" sldId="315"/>
        </pc:sldMkLst>
        <pc:graphicFrameChg chg="mod modGraphic">
          <ac:chgData name="Moe Tabanli" userId="S::mtabanli@middlesexcc.edu::d02b9af5-3a92-4b23-814e-3d5311dc22a5" providerId="AD" clId="Web-{60873CA3-1B9F-1703-1B3A-3EE23C3EE1E6}" dt="2021-12-12T16:41:08.419" v="110"/>
          <ac:graphicFrameMkLst>
            <pc:docMk/>
            <pc:sldMk cId="400927234" sldId="315"/>
            <ac:graphicFrameMk id="4" creationId="{831A19D7-4D75-43A4-9689-31A7CD88DA71}"/>
          </ac:graphicFrameMkLst>
        </pc:graphicFrameChg>
      </pc:sldChg>
    </pc:docChg>
  </pc:docChgLst>
  <pc:docChgLst>
    <pc:chgData name="Moe Tabanli" userId="S::mtabanli@middlesexcc.edu::d02b9af5-3a92-4b23-814e-3d5311dc22a5" providerId="AD" clId="Web-{B4876AB2-D06C-2F6A-60AC-0AA110B7F292}"/>
    <pc:docChg chg="modSld">
      <pc:chgData name="Moe Tabanli" userId="S::mtabanli@middlesexcc.edu::d02b9af5-3a92-4b23-814e-3d5311dc22a5" providerId="AD" clId="Web-{B4876AB2-D06C-2F6A-60AC-0AA110B7F292}" dt="2021-12-24T17:48:28.560" v="27" actId="20577"/>
      <pc:docMkLst>
        <pc:docMk/>
      </pc:docMkLst>
      <pc:sldChg chg="modSp">
        <pc:chgData name="Moe Tabanli" userId="S::mtabanli@middlesexcc.edu::d02b9af5-3a92-4b23-814e-3d5311dc22a5" providerId="AD" clId="Web-{B4876AB2-D06C-2F6A-60AC-0AA110B7F292}" dt="2021-12-24T17:48:28.560" v="27" actId="20577"/>
        <pc:sldMkLst>
          <pc:docMk/>
          <pc:sldMk cId="228946060" sldId="287"/>
        </pc:sldMkLst>
        <pc:spChg chg="mod">
          <ac:chgData name="Moe Tabanli" userId="S::mtabanli@middlesexcc.edu::d02b9af5-3a92-4b23-814e-3d5311dc22a5" providerId="AD" clId="Web-{B4876AB2-D06C-2F6A-60AC-0AA110B7F292}" dt="2021-12-24T17:48:28.560" v="27" actId="20577"/>
          <ac:spMkLst>
            <pc:docMk/>
            <pc:sldMk cId="228946060" sldId="287"/>
            <ac:spMk id="2" creationId="{E446F0DE-BA71-4E5E-89E1-7CF1E03BC8E4}"/>
          </ac:spMkLst>
        </pc:spChg>
      </pc:sldChg>
    </pc:docChg>
  </pc:docChgLst>
  <pc:docChgLst>
    <pc:chgData name="Moe Tabanli" userId="S::mtabanli@middlesexcc.edu::d02b9af5-3a92-4b23-814e-3d5311dc22a5" providerId="AD" clId="Web-{94BC855E-4B57-7EBB-601B-5CED431A223E}"/>
    <pc:docChg chg="modSld">
      <pc:chgData name="Moe Tabanli" userId="S::mtabanli@middlesexcc.edu::d02b9af5-3a92-4b23-814e-3d5311dc22a5" providerId="AD" clId="Web-{94BC855E-4B57-7EBB-601B-5CED431A223E}" dt="2021-12-09T20:29:01.486" v="24" actId="20577"/>
      <pc:docMkLst>
        <pc:docMk/>
      </pc:docMkLst>
      <pc:sldChg chg="modSp">
        <pc:chgData name="Moe Tabanli" userId="S::mtabanli@middlesexcc.edu::d02b9af5-3a92-4b23-814e-3d5311dc22a5" providerId="AD" clId="Web-{94BC855E-4B57-7EBB-601B-5CED431A223E}" dt="2021-12-09T20:21:56.429" v="0"/>
        <pc:sldMkLst>
          <pc:docMk/>
          <pc:sldMk cId="109857222" sldId="256"/>
        </pc:sldMkLst>
        <pc:picChg chg="mod">
          <ac:chgData name="Moe Tabanli" userId="S::mtabanli@middlesexcc.edu::d02b9af5-3a92-4b23-814e-3d5311dc22a5" providerId="AD" clId="Web-{94BC855E-4B57-7EBB-601B-5CED431A223E}" dt="2021-12-09T20:21:56.429" v="0"/>
          <ac:picMkLst>
            <pc:docMk/>
            <pc:sldMk cId="109857222" sldId="256"/>
            <ac:picMk id="5" creationId="{8DDE14AE-6E79-492B-A8BF-58A924566489}"/>
          </ac:picMkLst>
        </pc:picChg>
      </pc:sldChg>
      <pc:sldChg chg="modSp modNotes">
        <pc:chgData name="Moe Tabanli" userId="S::mtabanli@middlesexcc.edu::d02b9af5-3a92-4b23-814e-3d5311dc22a5" providerId="AD" clId="Web-{94BC855E-4B57-7EBB-601B-5CED431A223E}" dt="2021-12-09T20:22:42.915" v="8"/>
        <pc:sldMkLst>
          <pc:docMk/>
          <pc:sldMk cId="4043860486" sldId="285"/>
        </pc:sldMkLst>
        <pc:spChg chg="mod">
          <ac:chgData name="Moe Tabanli" userId="S::mtabanli@middlesexcc.edu::d02b9af5-3a92-4b23-814e-3d5311dc22a5" providerId="AD" clId="Web-{94BC855E-4B57-7EBB-601B-5CED431A223E}" dt="2021-12-09T20:22:30.680" v="6" actId="20577"/>
          <ac:spMkLst>
            <pc:docMk/>
            <pc:sldMk cId="4043860486" sldId="285"/>
            <ac:spMk id="4" creationId="{233AFBB0-CD2F-4281-AF6B-1DC127871B1E}"/>
          </ac:spMkLst>
        </pc:spChg>
      </pc:sldChg>
      <pc:sldChg chg="modSp">
        <pc:chgData name="Moe Tabanli" userId="S::mtabanli@middlesexcc.edu::d02b9af5-3a92-4b23-814e-3d5311dc22a5" providerId="AD" clId="Web-{94BC855E-4B57-7EBB-601B-5CED431A223E}" dt="2021-12-09T20:24:45.855" v="14"/>
        <pc:sldMkLst>
          <pc:docMk/>
          <pc:sldMk cId="1876885613" sldId="292"/>
        </pc:sldMkLst>
        <pc:picChg chg="mod">
          <ac:chgData name="Moe Tabanli" userId="S::mtabanli@middlesexcc.edu::d02b9af5-3a92-4b23-814e-3d5311dc22a5" providerId="AD" clId="Web-{94BC855E-4B57-7EBB-601B-5CED431A223E}" dt="2021-12-09T20:24:45.855" v="14"/>
          <ac:picMkLst>
            <pc:docMk/>
            <pc:sldMk cId="1876885613" sldId="292"/>
            <ac:picMk id="2" creationId="{523DF66C-D2A7-40FF-9EB9-BA2C7D7FED6A}"/>
          </ac:picMkLst>
        </pc:picChg>
      </pc:sldChg>
      <pc:sldChg chg="modSp modCm">
        <pc:chgData name="Moe Tabanli" userId="S::mtabanli@middlesexcc.edu::d02b9af5-3a92-4b23-814e-3d5311dc22a5" providerId="AD" clId="Web-{94BC855E-4B57-7EBB-601B-5CED431A223E}" dt="2021-12-09T20:27:19.749" v="21"/>
        <pc:sldMkLst>
          <pc:docMk/>
          <pc:sldMk cId="781856203" sldId="302"/>
        </pc:sldMkLst>
        <pc:spChg chg="mod">
          <ac:chgData name="Moe Tabanli" userId="S::mtabanli@middlesexcc.edu::d02b9af5-3a92-4b23-814e-3d5311dc22a5" providerId="AD" clId="Web-{94BC855E-4B57-7EBB-601B-5CED431A223E}" dt="2021-12-09T20:25:43.294" v="16" actId="20577"/>
          <ac:spMkLst>
            <pc:docMk/>
            <pc:sldMk cId="781856203" sldId="302"/>
            <ac:spMk id="5" creationId="{802F883E-B98B-489F-B876-96DA4C360164}"/>
          </ac:spMkLst>
        </pc:spChg>
        <pc:spChg chg="mod">
          <ac:chgData name="Moe Tabanli" userId="S::mtabanli@middlesexcc.edu::d02b9af5-3a92-4b23-814e-3d5311dc22a5" providerId="AD" clId="Web-{94BC855E-4B57-7EBB-601B-5CED431A223E}" dt="2021-12-09T20:26:07.998" v="18" actId="20577"/>
          <ac:spMkLst>
            <pc:docMk/>
            <pc:sldMk cId="781856203" sldId="302"/>
            <ac:spMk id="6" creationId="{4F12ECEB-EF0E-4B4B-9329-634FB75455A7}"/>
          </ac:spMkLst>
        </pc:spChg>
        <pc:picChg chg="mod">
          <ac:chgData name="Moe Tabanli" userId="S::mtabanli@middlesexcc.edu::d02b9af5-3a92-4b23-814e-3d5311dc22a5" providerId="AD" clId="Web-{94BC855E-4B57-7EBB-601B-5CED431A223E}" dt="2021-12-09T20:27:19.749" v="21"/>
          <ac:picMkLst>
            <pc:docMk/>
            <pc:sldMk cId="781856203" sldId="302"/>
            <ac:picMk id="4" creationId="{09FA04A9-65AB-4BF2-A087-D583351818BF}"/>
          </ac:picMkLst>
        </pc:picChg>
      </pc:sldChg>
      <pc:sldChg chg="modSp modCm">
        <pc:chgData name="Moe Tabanli" userId="S::mtabanli@middlesexcc.edu::d02b9af5-3a92-4b23-814e-3d5311dc22a5" providerId="AD" clId="Web-{94BC855E-4B57-7EBB-601B-5CED431A223E}" dt="2021-12-09T20:29:01.486" v="24" actId="20577"/>
        <pc:sldMkLst>
          <pc:docMk/>
          <pc:sldMk cId="441500828" sldId="304"/>
        </pc:sldMkLst>
        <pc:spChg chg="mod">
          <ac:chgData name="Moe Tabanli" userId="S::mtabanli@middlesexcc.edu::d02b9af5-3a92-4b23-814e-3d5311dc22a5" providerId="AD" clId="Web-{94BC855E-4B57-7EBB-601B-5CED431A223E}" dt="2021-12-09T20:29:01.486" v="24" actId="20577"/>
          <ac:spMkLst>
            <pc:docMk/>
            <pc:sldMk cId="441500828" sldId="304"/>
            <ac:spMk id="6" creationId="{4F12ECEB-EF0E-4B4B-9329-634FB75455A7}"/>
          </ac:spMkLst>
        </pc:spChg>
        <pc:picChg chg="mod">
          <ac:chgData name="Moe Tabanli" userId="S::mtabanli@middlesexcc.edu::d02b9af5-3a92-4b23-814e-3d5311dc22a5" providerId="AD" clId="Web-{94BC855E-4B57-7EBB-601B-5CED431A223E}" dt="2021-12-09T20:28:49.798" v="23"/>
          <ac:picMkLst>
            <pc:docMk/>
            <pc:sldMk cId="441500828" sldId="304"/>
            <ac:picMk id="2" creationId="{3C4889C9-1D9E-4F5E-8F3C-2677830EA9AA}"/>
          </ac:picMkLst>
        </pc:picChg>
      </pc:sldChg>
    </pc:docChg>
  </pc:docChgLst>
  <pc:docChgLst>
    <pc:chgData name="Benson, Michael T." userId="S::benson_rowan.edu#ext#@middlesex.onmicrosoft.com::7c5dbc09-3044-43d6-adf7-fb53ae4f67be" providerId="AD" clId="Web-{D96EABB8-6F53-A54A-BE5D-4B8E38F32202}"/>
    <pc:docChg chg="mod modSld">
      <pc:chgData name="Benson, Michael T." userId="S::benson_rowan.edu#ext#@middlesex.onmicrosoft.com::7c5dbc09-3044-43d6-adf7-fb53ae4f67be" providerId="AD" clId="Web-{D96EABB8-6F53-A54A-BE5D-4B8E38F32202}" dt="2021-12-03T13:37:49.013" v="35" actId="20577"/>
      <pc:docMkLst>
        <pc:docMk/>
      </pc:docMkLst>
      <pc:sldChg chg="modSp">
        <pc:chgData name="Benson, Michael T." userId="S::benson_rowan.edu#ext#@middlesex.onmicrosoft.com::7c5dbc09-3044-43d6-adf7-fb53ae4f67be" providerId="AD" clId="Web-{D96EABB8-6F53-A54A-BE5D-4B8E38F32202}" dt="2021-12-03T13:24:28.977" v="5" actId="1076"/>
        <pc:sldMkLst>
          <pc:docMk/>
          <pc:sldMk cId="109857222" sldId="256"/>
        </pc:sldMkLst>
        <pc:picChg chg="mod">
          <ac:chgData name="Benson, Michael T." userId="S::benson_rowan.edu#ext#@middlesex.onmicrosoft.com::7c5dbc09-3044-43d6-adf7-fb53ae4f67be" providerId="AD" clId="Web-{D96EABB8-6F53-A54A-BE5D-4B8E38F32202}" dt="2021-12-03T13:24:28.977" v="5" actId="1076"/>
          <ac:picMkLst>
            <pc:docMk/>
            <pc:sldMk cId="109857222" sldId="256"/>
            <ac:picMk id="5" creationId="{8DDE14AE-6E79-492B-A8BF-58A924566489}"/>
          </ac:picMkLst>
        </pc:picChg>
      </pc:sldChg>
      <pc:sldChg chg="modSp">
        <pc:chgData name="Benson, Michael T." userId="S::benson_rowan.edu#ext#@middlesex.onmicrosoft.com::7c5dbc09-3044-43d6-adf7-fb53ae4f67be" providerId="AD" clId="Web-{D96EABB8-6F53-A54A-BE5D-4B8E38F32202}" dt="2021-12-03T13:24:41.181" v="7"/>
        <pc:sldMkLst>
          <pc:docMk/>
          <pc:sldMk cId="3914997540" sldId="268"/>
        </pc:sldMkLst>
        <pc:graphicFrameChg chg="mod modGraphic">
          <ac:chgData name="Benson, Michael T." userId="S::benson_rowan.edu#ext#@middlesex.onmicrosoft.com::7c5dbc09-3044-43d6-adf7-fb53ae4f67be" providerId="AD" clId="Web-{D96EABB8-6F53-A54A-BE5D-4B8E38F32202}" dt="2021-12-03T13:24:41.181" v="7"/>
          <ac:graphicFrameMkLst>
            <pc:docMk/>
            <pc:sldMk cId="3914997540" sldId="268"/>
            <ac:graphicFrameMk id="4" creationId="{F640CEE1-B1B3-4F63-A4EC-EEA2DCDFEB30}"/>
          </ac:graphicFrameMkLst>
        </pc:graphicFrameChg>
      </pc:sldChg>
      <pc:sldChg chg="addCm">
        <pc:chgData name="Benson, Michael T." userId="S::benson_rowan.edu#ext#@middlesex.onmicrosoft.com::7c5dbc09-3044-43d6-adf7-fb53ae4f67be" providerId="AD" clId="Web-{D96EABB8-6F53-A54A-BE5D-4B8E38F32202}" dt="2021-12-03T13:32:03.317" v="18"/>
        <pc:sldMkLst>
          <pc:docMk/>
          <pc:sldMk cId="2769258323" sldId="286"/>
        </pc:sldMkLst>
      </pc:sldChg>
      <pc:sldChg chg="modSp addCm">
        <pc:chgData name="Benson, Michael T." userId="S::benson_rowan.edu#ext#@middlesex.onmicrosoft.com::7c5dbc09-3044-43d6-adf7-fb53ae4f67be" providerId="AD" clId="Web-{D96EABB8-6F53-A54A-BE5D-4B8E38F32202}" dt="2021-12-03T13:33:38.944" v="25"/>
        <pc:sldMkLst>
          <pc:docMk/>
          <pc:sldMk cId="4002222360" sldId="289"/>
        </pc:sldMkLst>
        <pc:spChg chg="mod">
          <ac:chgData name="Benson, Michael T." userId="S::benson_rowan.edu#ext#@middlesex.onmicrosoft.com::7c5dbc09-3044-43d6-adf7-fb53ae4f67be" providerId="AD" clId="Web-{D96EABB8-6F53-A54A-BE5D-4B8E38F32202}" dt="2021-12-03T13:23:55.820" v="1" actId="20577"/>
          <ac:spMkLst>
            <pc:docMk/>
            <pc:sldMk cId="4002222360" sldId="289"/>
            <ac:spMk id="3" creationId="{0D553D26-6822-4E6F-A738-5177903295C2}"/>
          </ac:spMkLst>
        </pc:spChg>
      </pc:sldChg>
      <pc:sldChg chg="modSp addCm">
        <pc:chgData name="Benson, Michael T." userId="S::benson_rowan.edu#ext#@middlesex.onmicrosoft.com::7c5dbc09-3044-43d6-adf7-fb53ae4f67be" providerId="AD" clId="Web-{D96EABB8-6F53-A54A-BE5D-4B8E38F32202}" dt="2021-12-03T13:28:54.843" v="14"/>
        <pc:sldMkLst>
          <pc:docMk/>
          <pc:sldMk cId="1876885613" sldId="292"/>
        </pc:sldMkLst>
        <pc:spChg chg="mod">
          <ac:chgData name="Benson, Michael T." userId="S::benson_rowan.edu#ext#@middlesex.onmicrosoft.com::7c5dbc09-3044-43d6-adf7-fb53ae4f67be" providerId="AD" clId="Web-{D96EABB8-6F53-A54A-BE5D-4B8E38F32202}" dt="2021-12-03T13:25:48.557" v="9" actId="20577"/>
          <ac:spMkLst>
            <pc:docMk/>
            <pc:sldMk cId="1876885613" sldId="292"/>
            <ac:spMk id="5" creationId="{802F883E-B98B-489F-B876-96DA4C360164}"/>
          </ac:spMkLst>
        </pc:spChg>
      </pc:sldChg>
      <pc:sldChg chg="modSp addCm">
        <pc:chgData name="Benson, Michael T." userId="S::benson_rowan.edu#ext#@middlesex.onmicrosoft.com::7c5dbc09-3044-43d6-adf7-fb53ae4f67be" providerId="AD" clId="Web-{D96EABB8-6F53-A54A-BE5D-4B8E38F32202}" dt="2021-12-03T13:29:33.266" v="15"/>
        <pc:sldMkLst>
          <pc:docMk/>
          <pc:sldMk cId="781856203" sldId="302"/>
        </pc:sldMkLst>
        <pc:spChg chg="mod">
          <ac:chgData name="Benson, Michael T." userId="S::benson_rowan.edu#ext#@middlesex.onmicrosoft.com::7c5dbc09-3044-43d6-adf7-fb53ae4f67be" providerId="AD" clId="Web-{D96EABB8-6F53-A54A-BE5D-4B8E38F32202}" dt="2021-12-03T13:26:47.840" v="10" actId="1076"/>
          <ac:spMkLst>
            <pc:docMk/>
            <pc:sldMk cId="781856203" sldId="302"/>
            <ac:spMk id="5" creationId="{802F883E-B98B-489F-B876-96DA4C360164}"/>
          </ac:spMkLst>
        </pc:spChg>
      </pc:sldChg>
      <pc:sldChg chg="addCm">
        <pc:chgData name="Benson, Michael T." userId="S::benson_rowan.edu#ext#@middlesex.onmicrosoft.com::7c5dbc09-3044-43d6-adf7-fb53ae4f67be" providerId="AD" clId="Web-{D96EABB8-6F53-A54A-BE5D-4B8E38F32202}" dt="2021-12-03T13:31:03.987" v="17"/>
        <pc:sldMkLst>
          <pc:docMk/>
          <pc:sldMk cId="1406505790" sldId="303"/>
        </pc:sldMkLst>
      </pc:sldChg>
      <pc:sldChg chg="addCm">
        <pc:chgData name="Benson, Michael T." userId="S::benson_rowan.edu#ext#@middlesex.onmicrosoft.com::7c5dbc09-3044-43d6-adf7-fb53ae4f67be" providerId="AD" clId="Web-{D96EABB8-6F53-A54A-BE5D-4B8E38F32202}" dt="2021-12-03T13:29:53.282" v="16"/>
        <pc:sldMkLst>
          <pc:docMk/>
          <pc:sldMk cId="441500828" sldId="304"/>
        </pc:sldMkLst>
      </pc:sldChg>
      <pc:sldChg chg="addCm">
        <pc:chgData name="Benson, Michael T." userId="S::benson_rowan.edu#ext#@middlesex.onmicrosoft.com::7c5dbc09-3044-43d6-adf7-fb53ae4f67be" providerId="AD" clId="Web-{D96EABB8-6F53-A54A-BE5D-4B8E38F32202}" dt="2021-12-03T13:32:41.537" v="19"/>
        <pc:sldMkLst>
          <pc:docMk/>
          <pc:sldMk cId="2449415741" sldId="307"/>
        </pc:sldMkLst>
      </pc:sldChg>
      <pc:sldChg chg="modSp">
        <pc:chgData name="Benson, Michael T." userId="S::benson_rowan.edu#ext#@middlesex.onmicrosoft.com::7c5dbc09-3044-43d6-adf7-fb53ae4f67be" providerId="AD" clId="Web-{D96EABB8-6F53-A54A-BE5D-4B8E38F32202}" dt="2021-12-03T13:33:20.163" v="24" actId="20577"/>
        <pc:sldMkLst>
          <pc:docMk/>
          <pc:sldMk cId="1362472489" sldId="309"/>
        </pc:sldMkLst>
        <pc:spChg chg="mod">
          <ac:chgData name="Benson, Michael T." userId="S::benson_rowan.edu#ext#@middlesex.onmicrosoft.com::7c5dbc09-3044-43d6-adf7-fb53ae4f67be" providerId="AD" clId="Web-{D96EABB8-6F53-A54A-BE5D-4B8E38F32202}" dt="2021-12-03T13:33:20.163" v="24" actId="20577"/>
          <ac:spMkLst>
            <pc:docMk/>
            <pc:sldMk cId="1362472489" sldId="309"/>
            <ac:spMk id="3" creationId="{83E0683C-37A0-4586-AF89-4E77B3B1366B}"/>
          </ac:spMkLst>
        </pc:spChg>
      </pc:sldChg>
      <pc:sldChg chg="addCm">
        <pc:chgData name="Benson, Michael T." userId="S::benson_rowan.edu#ext#@middlesex.onmicrosoft.com::7c5dbc09-3044-43d6-adf7-fb53ae4f67be" providerId="AD" clId="Web-{D96EABB8-6F53-A54A-BE5D-4B8E38F32202}" dt="2021-12-03T13:33:48.913" v="26"/>
        <pc:sldMkLst>
          <pc:docMk/>
          <pc:sldMk cId="3799823779" sldId="310"/>
        </pc:sldMkLst>
      </pc:sldChg>
      <pc:sldChg chg="modSp">
        <pc:chgData name="Benson, Michael T." userId="S::benson_rowan.edu#ext#@middlesex.onmicrosoft.com::7c5dbc09-3044-43d6-adf7-fb53ae4f67be" providerId="AD" clId="Web-{D96EABB8-6F53-A54A-BE5D-4B8E38F32202}" dt="2021-12-03T13:36:47.246" v="28" actId="20577"/>
        <pc:sldMkLst>
          <pc:docMk/>
          <pc:sldMk cId="2759049599" sldId="311"/>
        </pc:sldMkLst>
        <pc:spChg chg="mod">
          <ac:chgData name="Benson, Michael T." userId="S::benson_rowan.edu#ext#@middlesex.onmicrosoft.com::7c5dbc09-3044-43d6-adf7-fb53ae4f67be" providerId="AD" clId="Web-{D96EABB8-6F53-A54A-BE5D-4B8E38F32202}" dt="2021-12-03T13:36:47.246" v="28" actId="20577"/>
          <ac:spMkLst>
            <pc:docMk/>
            <pc:sldMk cId="2759049599" sldId="311"/>
            <ac:spMk id="5" creationId="{C8469F18-06DD-4943-B8AC-768AEDA21FE4}"/>
          </ac:spMkLst>
        </pc:spChg>
      </pc:sldChg>
      <pc:sldChg chg="modSp">
        <pc:chgData name="Benson, Michael T." userId="S::benson_rowan.edu#ext#@middlesex.onmicrosoft.com::7c5dbc09-3044-43d6-adf7-fb53ae4f67be" providerId="AD" clId="Web-{D96EABB8-6F53-A54A-BE5D-4B8E38F32202}" dt="2021-12-03T13:37:49.013" v="35" actId="20577"/>
        <pc:sldMkLst>
          <pc:docMk/>
          <pc:sldMk cId="746937969" sldId="312"/>
        </pc:sldMkLst>
        <pc:spChg chg="mod">
          <ac:chgData name="Benson, Michael T." userId="S::benson_rowan.edu#ext#@middlesex.onmicrosoft.com::7c5dbc09-3044-43d6-adf7-fb53ae4f67be" providerId="AD" clId="Web-{D96EABB8-6F53-A54A-BE5D-4B8E38F32202}" dt="2021-12-03T13:37:49.013" v="35" actId="20577"/>
          <ac:spMkLst>
            <pc:docMk/>
            <pc:sldMk cId="746937969" sldId="312"/>
            <ac:spMk id="3" creationId="{29FB613E-505F-42E5-9BA1-24B176CFEECA}"/>
          </ac:spMkLst>
        </pc:spChg>
      </pc:sldChg>
    </pc:docChg>
  </pc:docChgLst>
  <pc:docChgLst>
    <pc:chgData name="Moe Tabanli" userId="S::mtabanli@middlesexcc.edu::d02b9af5-3a92-4b23-814e-3d5311dc22a5" providerId="AD" clId="Web-{B02F58E3-6765-5446-07CF-C5FB7A37BD3D}"/>
    <pc:docChg chg="modSld">
      <pc:chgData name="Moe Tabanli" userId="S::mtabanli@middlesexcc.edu::d02b9af5-3a92-4b23-814e-3d5311dc22a5" providerId="AD" clId="Web-{B02F58E3-6765-5446-07CF-C5FB7A37BD3D}" dt="2022-02-18T16:21:35.144" v="11" actId="20577"/>
      <pc:docMkLst>
        <pc:docMk/>
      </pc:docMkLst>
      <pc:sldChg chg="addSp modSp">
        <pc:chgData name="Moe Tabanli" userId="S::mtabanli@middlesexcc.edu::d02b9af5-3a92-4b23-814e-3d5311dc22a5" providerId="AD" clId="Web-{B02F58E3-6765-5446-07CF-C5FB7A37BD3D}" dt="2022-02-18T16:21:35.144" v="11" actId="20577"/>
        <pc:sldMkLst>
          <pc:docMk/>
          <pc:sldMk cId="1643488336" sldId="300"/>
        </pc:sldMkLst>
        <pc:spChg chg="add mod">
          <ac:chgData name="Moe Tabanli" userId="S::mtabanli@middlesexcc.edu::d02b9af5-3a92-4b23-814e-3d5311dc22a5" providerId="AD" clId="Web-{B02F58E3-6765-5446-07CF-C5FB7A37BD3D}" dt="2022-02-18T16:21:35.144" v="11" actId="20577"/>
          <ac:spMkLst>
            <pc:docMk/>
            <pc:sldMk cId="1643488336" sldId="300"/>
            <ac:spMk id="3" creationId="{37824701-E897-40AC-8C66-BD66D7A124C1}"/>
          </ac:spMkLst>
        </pc:spChg>
        <pc:spChg chg="mod">
          <ac:chgData name="Moe Tabanli" userId="S::mtabanli@middlesexcc.edu::d02b9af5-3a92-4b23-814e-3d5311dc22a5" providerId="AD" clId="Web-{B02F58E3-6765-5446-07CF-C5FB7A37BD3D}" dt="2022-02-18T16:12:38.725" v="1" actId="20577"/>
          <ac:spMkLst>
            <pc:docMk/>
            <pc:sldMk cId="1643488336" sldId="300"/>
            <ac:spMk id="4" creationId="{A8E6678A-F4C1-4CF6-950B-AF40AC862080}"/>
          </ac:spMkLst>
        </pc:spChg>
      </pc:sldChg>
    </pc:docChg>
  </pc:docChgLst>
  <pc:docChgLst>
    <pc:chgData name="Benson, Michael T." userId="S::benson_rowan.edu#ext#@middlesex.onmicrosoft.com::7c5dbc09-3044-43d6-adf7-fb53ae4f67be" providerId="AD" clId="Web-{849E9AEE-D9F9-A95B-8CDB-D2709472C9B0}"/>
    <pc:docChg chg="modSld">
      <pc:chgData name="Benson, Michael T." userId="S::benson_rowan.edu#ext#@middlesex.onmicrosoft.com::7c5dbc09-3044-43d6-adf7-fb53ae4f67be" providerId="AD" clId="Web-{849E9AEE-D9F9-A95B-8CDB-D2709472C9B0}" dt="2022-01-12T21:41:42.681" v="11"/>
      <pc:docMkLst>
        <pc:docMk/>
      </pc:docMkLst>
      <pc:sldChg chg="modCm">
        <pc:chgData name="Benson, Michael T." userId="S::benson_rowan.edu#ext#@middlesex.onmicrosoft.com::7c5dbc09-3044-43d6-adf7-fb53ae4f67be" providerId="AD" clId="Web-{849E9AEE-D9F9-A95B-8CDB-D2709472C9B0}" dt="2022-01-12T21:40:33.460" v="6"/>
        <pc:sldMkLst>
          <pc:docMk/>
          <pc:sldMk cId="2769258323" sldId="286"/>
        </pc:sldMkLst>
      </pc:sldChg>
      <pc:sldChg chg="modCm">
        <pc:chgData name="Benson, Michael T." userId="S::benson_rowan.edu#ext#@middlesex.onmicrosoft.com::7c5dbc09-3044-43d6-adf7-fb53ae4f67be" providerId="AD" clId="Web-{849E9AEE-D9F9-A95B-8CDB-D2709472C9B0}" dt="2022-01-12T21:40:57.804" v="8"/>
        <pc:sldMkLst>
          <pc:docMk/>
          <pc:sldMk cId="4002222360" sldId="289"/>
        </pc:sldMkLst>
      </pc:sldChg>
      <pc:sldChg chg="modCm">
        <pc:chgData name="Benson, Michael T." userId="S::benson_rowan.edu#ext#@middlesex.onmicrosoft.com::7c5dbc09-3044-43d6-adf7-fb53ae4f67be" providerId="AD" clId="Web-{849E9AEE-D9F9-A95B-8CDB-D2709472C9B0}" dt="2022-01-12T21:39:42.739" v="0"/>
        <pc:sldMkLst>
          <pc:docMk/>
          <pc:sldMk cId="1876885613" sldId="292"/>
        </pc:sldMkLst>
      </pc:sldChg>
      <pc:sldChg chg="modCm">
        <pc:chgData name="Benson, Michael T." userId="S::benson_rowan.edu#ext#@middlesex.onmicrosoft.com::7c5dbc09-3044-43d6-adf7-fb53ae4f67be" providerId="AD" clId="Web-{849E9AEE-D9F9-A95B-8CDB-D2709472C9B0}" dt="2022-01-12T21:39:51.911" v="2"/>
        <pc:sldMkLst>
          <pc:docMk/>
          <pc:sldMk cId="781856203" sldId="302"/>
        </pc:sldMkLst>
      </pc:sldChg>
      <pc:sldChg chg="modCm">
        <pc:chgData name="Benson, Michael T." userId="S::benson_rowan.edu#ext#@middlesex.onmicrosoft.com::7c5dbc09-3044-43d6-adf7-fb53ae4f67be" providerId="AD" clId="Web-{849E9AEE-D9F9-A95B-8CDB-D2709472C9B0}" dt="2022-01-12T21:40:19.412" v="5"/>
        <pc:sldMkLst>
          <pc:docMk/>
          <pc:sldMk cId="1406505790" sldId="303"/>
        </pc:sldMkLst>
      </pc:sldChg>
      <pc:sldChg chg="modCm">
        <pc:chgData name="Benson, Michael T." userId="S::benson_rowan.edu#ext#@middlesex.onmicrosoft.com::7c5dbc09-3044-43d6-adf7-fb53ae4f67be" providerId="AD" clId="Web-{849E9AEE-D9F9-A95B-8CDB-D2709472C9B0}" dt="2022-01-12T21:40:04.209" v="4"/>
        <pc:sldMkLst>
          <pc:docMk/>
          <pc:sldMk cId="441500828" sldId="304"/>
        </pc:sldMkLst>
      </pc:sldChg>
      <pc:sldChg chg="modCm">
        <pc:chgData name="Benson, Michael T." userId="S::benson_rowan.edu#ext#@middlesex.onmicrosoft.com::7c5dbc09-3044-43d6-adf7-fb53ae4f67be" providerId="AD" clId="Web-{849E9AEE-D9F9-A95B-8CDB-D2709472C9B0}" dt="2022-01-12T21:40:43.444" v="7"/>
        <pc:sldMkLst>
          <pc:docMk/>
          <pc:sldMk cId="2449415741" sldId="307"/>
        </pc:sldMkLst>
      </pc:sldChg>
      <pc:sldChg chg="modSp modCm">
        <pc:chgData name="Benson, Michael T." userId="S::benson_rowan.edu#ext#@middlesex.onmicrosoft.com::7c5dbc09-3044-43d6-adf7-fb53ae4f67be" providerId="AD" clId="Web-{849E9AEE-D9F9-A95B-8CDB-D2709472C9B0}" dt="2022-01-12T21:41:42.681" v="11"/>
        <pc:sldMkLst>
          <pc:docMk/>
          <pc:sldMk cId="3799823779" sldId="310"/>
        </pc:sldMkLst>
        <pc:picChg chg="mod">
          <ac:chgData name="Benson, Michael T." userId="S::benson_rowan.edu#ext#@middlesex.onmicrosoft.com::7c5dbc09-3044-43d6-adf7-fb53ae4f67be" providerId="AD" clId="Web-{849E9AEE-D9F9-A95B-8CDB-D2709472C9B0}" dt="2022-01-12T21:41:39.712" v="10"/>
          <ac:picMkLst>
            <pc:docMk/>
            <pc:sldMk cId="3799823779" sldId="310"/>
            <ac:picMk id="6" creationId="{3FB5D2B7-5825-4EA0-90BE-5446B5AB8B89}"/>
          </ac:picMkLst>
        </pc:picChg>
      </pc:sldChg>
    </pc:docChg>
  </pc:docChgLst>
</pc:chgInfo>
</file>

<file path=ppt/comments/modernComment_11E_A50F8753.xml><?xml version="1.0" encoding="utf-8"?>
<p188:cmLst xmlns:a="http://schemas.openxmlformats.org/drawingml/2006/main" xmlns:r="http://schemas.openxmlformats.org/officeDocument/2006/relationships" xmlns:p188="http://schemas.microsoft.com/office/powerpoint/2018/8/main">
  <p188:cm id="{D7E1E390-6249-4CA1-A371-AABE9FAE18B0}" authorId="{44CB5C0F-C0B4-08BC-D7C0-884276233853}" status="resolved" created="2021-12-03T13:32:03.317" complete="100000">
    <ac:deMkLst xmlns:ac="http://schemas.microsoft.com/office/drawing/2013/main/command">
      <pc:docMk xmlns:pc="http://schemas.microsoft.com/office/powerpoint/2013/main/command"/>
      <pc:sldMk xmlns:pc="http://schemas.microsoft.com/office/powerpoint/2013/main/command" cId="2769258323" sldId="286"/>
      <ac:picMk id="17" creationId="{6227B57F-3901-4DB4-87A9-61C90D222CD1}"/>
    </ac:deMkLst>
    <p188:txBody>
      <a:bodyPr/>
      <a:lstStyle/>
      <a:p>
        <a:r>
          <a:rPr lang="en-US"/>
          <a:t>Needs alt tag. Is it possible to offer text explanation?</a:t>
        </a:r>
      </a:p>
    </p188:txBody>
  </p188:cm>
</p188:cmLst>
</file>

<file path=ppt/comments/modernComment_121_EE8D1118.xml><?xml version="1.0" encoding="utf-8"?>
<p188:cmLst xmlns:a="http://schemas.openxmlformats.org/drawingml/2006/main" xmlns:r="http://schemas.openxmlformats.org/officeDocument/2006/relationships" xmlns:p188="http://schemas.microsoft.com/office/powerpoint/2018/8/main">
  <p188:cm id="{9461BF6D-FFAE-4353-BF34-FD97EEC0ACFA}" authorId="{44CB5C0F-C0B4-08BC-D7C0-884276233853}" status="resolved" created="2021-12-03T13:33:38.944" complete="100000">
    <ac:deMkLst xmlns:ac="http://schemas.microsoft.com/office/drawing/2013/main/command">
      <pc:docMk xmlns:pc="http://schemas.microsoft.com/office/powerpoint/2013/main/command"/>
      <pc:sldMk xmlns:pc="http://schemas.microsoft.com/office/powerpoint/2013/main/command" cId="4002222360" sldId="289"/>
      <ac:picMk id="5" creationId="{A54267F0-B16C-4542-98AE-9D1F55510DFD}"/>
    </ac:deMkLst>
    <p188:txBody>
      <a:bodyPr/>
      <a:lstStyle/>
      <a:p>
        <a:r>
          <a:rPr lang="en-US"/>
          <a:t>Needs Alt tag</a:t>
        </a:r>
      </a:p>
    </p188:txBody>
  </p188:cm>
</p188:cmLst>
</file>

<file path=ppt/comments/modernComment_124_6FDF006D.xml><?xml version="1.0" encoding="utf-8"?>
<p188:cmLst xmlns:a="http://schemas.openxmlformats.org/drawingml/2006/main" xmlns:r="http://schemas.openxmlformats.org/officeDocument/2006/relationships" xmlns:p188="http://schemas.microsoft.com/office/powerpoint/2018/8/main">
  <p188:cm id="{6098B7E0-3345-4796-808D-5AB3C5AB297D}" authorId="{44CB5C0F-C0B4-08BC-D7C0-884276233853}" status="resolved" created="2021-12-03T13:28:54.843" complete="100000">
    <ac:deMkLst xmlns:ac="http://schemas.microsoft.com/office/drawing/2013/main/command">
      <pc:docMk xmlns:pc="http://schemas.microsoft.com/office/powerpoint/2013/main/command"/>
      <pc:sldMk xmlns:pc="http://schemas.microsoft.com/office/powerpoint/2013/main/command" cId="1876885613" sldId="292"/>
      <ac:picMk id="2" creationId="{523DF66C-D2A7-40FF-9EB9-BA2C7D7FED6A}"/>
    </ac:deMkLst>
    <p188:txBody>
      <a:bodyPr/>
      <a:lstStyle/>
      <a:p>
        <a:r>
          <a:rPr lang="en-US"/>
          <a:t>Need descriptive Alt tag</a:t>
        </a:r>
      </a:p>
    </p188:txBody>
  </p188:cm>
</p188:cmLst>
</file>

<file path=ppt/comments/modernComment_12E_2E9A2DCB.xml><?xml version="1.0" encoding="utf-8"?>
<p188:cmLst xmlns:a="http://schemas.openxmlformats.org/drawingml/2006/main" xmlns:r="http://schemas.openxmlformats.org/officeDocument/2006/relationships" xmlns:p188="http://schemas.microsoft.com/office/powerpoint/2018/8/main">
  <p188:cm id="{618BBBB3-8B13-45F0-B9C4-29B208714E65}" authorId="{44CB5C0F-C0B4-08BC-D7C0-884276233853}" status="resolved" created="2021-12-03T13:27:25.825" complete="100000">
    <ac:txMkLst xmlns:ac="http://schemas.microsoft.com/office/drawing/2013/main/command">
      <pc:docMk xmlns:pc="http://schemas.microsoft.com/office/powerpoint/2013/main/command"/>
      <pc:sldMk xmlns:pc="http://schemas.microsoft.com/office/powerpoint/2013/main/command" cId="781856203" sldId="302"/>
      <ac:spMk id="6" creationId="{4F12ECEB-EF0E-4B4B-9329-634FB75455A7}"/>
      <ac:txMk cp="319" len="4">
        <ac:context len="416" hash="3329802438"/>
      </ac:txMk>
    </ac:txMkLst>
    <p188:pos x="1933014" y="2448485"/>
    <p188:txBody>
      <a:bodyPr/>
      <a:lstStyle/>
      <a:p>
        <a:r>
          <a:rPr lang="en-US"/>
          <a:t>Should this be delta Y?</a:t>
        </a:r>
      </a:p>
    </p188:txBody>
  </p188:cm>
  <p188:cm id="{1ED8D399-3E2C-42D8-B99E-C1BE9BEEEC70}" authorId="{44CB5C0F-C0B4-08BC-D7C0-884276233853}" status="resolved" created="2021-12-03T13:29:33.266" complete="100000">
    <ac:deMkLst xmlns:ac="http://schemas.microsoft.com/office/drawing/2013/main/command">
      <pc:docMk xmlns:pc="http://schemas.microsoft.com/office/powerpoint/2013/main/command"/>
      <pc:sldMk xmlns:pc="http://schemas.microsoft.com/office/powerpoint/2013/main/command" cId="781856203" sldId="302"/>
      <ac:picMk id="4" creationId="{09FA04A9-65AB-4BF2-A087-D583351818BF}"/>
    </ac:deMkLst>
    <p188:txBody>
      <a:bodyPr/>
      <a:lstStyle/>
      <a:p>
        <a:r>
          <a:rPr lang="en-US"/>
          <a:t>Need descriptive Alt tag</a:t>
        </a:r>
      </a:p>
    </p188:txBody>
  </p188:cm>
</p188:cmLst>
</file>

<file path=ppt/comments/modernComment_12F_53D5933E.xml><?xml version="1.0" encoding="utf-8"?>
<p188:cmLst xmlns:a="http://schemas.openxmlformats.org/drawingml/2006/main" xmlns:r="http://schemas.openxmlformats.org/officeDocument/2006/relationships" xmlns:p188="http://schemas.microsoft.com/office/powerpoint/2018/8/main">
  <p188:cm id="{2370EE23-41F6-4DD5-8DA8-B9B328C4B201}" authorId="{44CB5C0F-C0B4-08BC-D7C0-884276233853}" status="resolved" created="2021-12-03T13:31:03.987" complete="100000">
    <ac:txMkLst xmlns:ac="http://schemas.microsoft.com/office/drawing/2013/main/command">
      <pc:docMk xmlns:pc="http://schemas.microsoft.com/office/powerpoint/2013/main/command"/>
      <pc:sldMk xmlns:pc="http://schemas.microsoft.com/office/powerpoint/2013/main/command" cId="1406505790" sldId="303"/>
      <ac:spMk id="5" creationId="{802F883E-B98B-489F-B876-96DA4C360164}"/>
      <ac:txMk cp="0">
        <ac:context len="2" hash="442"/>
      </ac:txMk>
    </ac:txMkLst>
    <p188:pos x="946897" y="930088"/>
    <p188:txBody>
      <a:bodyPr/>
      <a:lstStyle/>
      <a:p>
        <a:r>
          <a:rPr lang="en-US"/>
          <a:t>Highlighting this incase in needs to be changed</a:t>
        </a:r>
      </a:p>
    </p188:txBody>
  </p188:cm>
</p188:cmLst>
</file>

<file path=ppt/comments/modernComment_130_1A50C49C.xml><?xml version="1.0" encoding="utf-8"?>
<p188:cmLst xmlns:a="http://schemas.openxmlformats.org/drawingml/2006/main" xmlns:r="http://schemas.openxmlformats.org/officeDocument/2006/relationships" xmlns:p188="http://schemas.microsoft.com/office/powerpoint/2018/8/main">
  <p188:cm id="{1B079C91-1ABA-4B4F-9FB2-9B850A0A0CB4}" authorId="{44CB5C0F-C0B4-08BC-D7C0-884276233853}" status="resolved" created="2021-12-03T13:28:15.842" complete="100000">
    <ac:txMkLst xmlns:ac="http://schemas.microsoft.com/office/drawing/2013/main/command">
      <pc:docMk xmlns:pc="http://schemas.microsoft.com/office/powerpoint/2013/main/command"/>
      <pc:sldMk xmlns:pc="http://schemas.microsoft.com/office/powerpoint/2013/main/command" cId="441500828" sldId="304"/>
      <ac:spMk id="6" creationId="{4F12ECEB-EF0E-4B4B-9329-634FB75455A7}"/>
      <ac:txMk cp="293" len="2">
        <ac:context len="389" hash="1195252400"/>
      </ac:txMk>
    </ac:txMkLst>
    <p188:pos x="857250" y="2448485"/>
    <p188:txBody>
      <a:bodyPr/>
      <a:lstStyle/>
      <a:p>
        <a:r>
          <a:rPr lang="en-US"/>
          <a:t>Delta Y?</a:t>
        </a:r>
      </a:p>
    </p188:txBody>
  </p188:cm>
  <p188:cm id="{E1233EC7-3085-453F-BC8C-BD1EBA785A47}" authorId="{44CB5C0F-C0B4-08BC-D7C0-884276233853}" status="resolved" created="2021-12-03T13:29:53.282" complete="100000">
    <ac:deMkLst xmlns:ac="http://schemas.microsoft.com/office/drawing/2013/main/command">
      <pc:docMk xmlns:pc="http://schemas.microsoft.com/office/powerpoint/2013/main/command"/>
      <pc:sldMk xmlns:pc="http://schemas.microsoft.com/office/powerpoint/2013/main/command" cId="441500828" sldId="304"/>
      <ac:picMk id="2" creationId="{3C4889C9-1D9E-4F5E-8F3C-2677830EA9AA}"/>
    </ac:deMkLst>
    <p188:txBody>
      <a:bodyPr/>
      <a:lstStyle/>
      <a:p>
        <a:r>
          <a:rPr lang="en-US"/>
          <a:t>Descriptive Alt tag</a:t>
        </a:r>
      </a:p>
    </p188:txBody>
  </p188:cm>
</p188:cmLst>
</file>

<file path=ppt/comments/modernComment_133_91FF1E3D.xml><?xml version="1.0" encoding="utf-8"?>
<p188:cmLst xmlns:a="http://schemas.openxmlformats.org/drawingml/2006/main" xmlns:r="http://schemas.openxmlformats.org/officeDocument/2006/relationships" xmlns:p188="http://schemas.microsoft.com/office/powerpoint/2018/8/main">
  <p188:cm id="{ED0DCA4A-187A-4EE0-8733-A8863C018AC3}" authorId="{44CB5C0F-C0B4-08BC-D7C0-884276233853}" status="resolved" created="2021-12-03T13:32:41.537" complete="100000">
    <ac:deMkLst xmlns:ac="http://schemas.microsoft.com/office/drawing/2013/main/command">
      <pc:docMk xmlns:pc="http://schemas.microsoft.com/office/powerpoint/2013/main/command"/>
      <pc:sldMk xmlns:pc="http://schemas.microsoft.com/office/powerpoint/2013/main/command" cId="2449415741" sldId="307"/>
      <ac:picMk id="4" creationId="{C911CEC7-19C8-4F92-B8F9-9C7A86CDD0E8}"/>
    </ac:deMkLst>
    <p188:txBody>
      <a:bodyPr/>
      <a:lstStyle/>
      <a:p>
        <a:r>
          <a:rPr lang="en-US"/>
          <a:t>Alt tag</a:t>
        </a:r>
      </a:p>
    </p188:txBody>
  </p188:cm>
</p188:cmLst>
</file>

<file path=ppt/comments/modernComment_136_E27CB5A3.xml><?xml version="1.0" encoding="utf-8"?>
<p188:cmLst xmlns:a="http://schemas.openxmlformats.org/drawingml/2006/main" xmlns:r="http://schemas.openxmlformats.org/officeDocument/2006/relationships" xmlns:p188="http://schemas.microsoft.com/office/powerpoint/2018/8/main">
  <p188:cm id="{37F7BC4C-2C40-4551-A8EC-54AE695A49C7}" authorId="{44CB5C0F-C0B4-08BC-D7C0-884276233853}" status="resolved" created="2021-12-03T13:33:48.913" complete="100000">
    <ac:deMkLst xmlns:ac="http://schemas.microsoft.com/office/drawing/2013/main/command">
      <pc:docMk xmlns:pc="http://schemas.microsoft.com/office/powerpoint/2013/main/command"/>
      <pc:sldMk xmlns:pc="http://schemas.microsoft.com/office/powerpoint/2013/main/command" cId="3799823779" sldId="310"/>
      <ac:picMk id="6" creationId="{3FB5D2B7-5825-4EA0-90BE-5446B5AB8B89}"/>
    </ac:deMkLst>
    <p188:txBody>
      <a:bodyPr/>
      <a:lstStyle/>
      <a:p>
        <a:r>
          <a:rPr lang="en-US"/>
          <a:t>Needs Alt tag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DC301-0EB6-48F1-B5E6-F5A2838C7321}" type="datetimeFigureOut">
              <a:rPr lang="en-US"/>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99C1D-01BB-4CED-8AB6-CEB24B2BAC2B}" type="slidenum">
              <a:rPr lang="en-US"/>
              <a:t>‹#›</a:t>
            </a:fld>
            <a:endParaRPr lang="en-US"/>
          </a:p>
        </p:txBody>
      </p:sp>
    </p:spTree>
    <p:extLst>
      <p:ext uri="{BB962C8B-B14F-4D97-AF65-F5344CB8AC3E}">
        <p14:creationId xmlns:p14="http://schemas.microsoft.com/office/powerpoint/2010/main" val="178230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A: Viy=+15 </a:t>
            </a:r>
            <a:r>
              <a:rPr lang="en-US" dirty="0" err="1"/>
              <a:t>Vfy</a:t>
            </a:r>
            <a:r>
              <a:rPr lang="en-US" dirty="0"/>
              <a:t>=0 g=9.8 t=?    </a:t>
            </a:r>
            <a:r>
              <a:rPr lang="en-US" dirty="0" err="1"/>
              <a:t>Vfy</a:t>
            </a:r>
            <a:r>
              <a:rPr lang="en-US" dirty="0"/>
              <a:t>=Vi-</a:t>
            </a:r>
            <a:r>
              <a:rPr lang="en-US" dirty="0" err="1"/>
              <a:t>gt</a:t>
            </a:r>
            <a:r>
              <a:rPr lang="en-US" dirty="0"/>
              <a:t>   t=1.53 s</a:t>
            </a:r>
          </a:p>
          <a:p>
            <a:r>
              <a:rPr lang="en-US" dirty="0"/>
              <a:t>SOLUTION B: </a:t>
            </a:r>
            <a:r>
              <a:rPr lang="en-US" dirty="0" err="1"/>
              <a:t>deltaY</a:t>
            </a:r>
            <a:r>
              <a:rPr lang="en-US" dirty="0"/>
              <a:t>= </a:t>
            </a:r>
            <a:r>
              <a:rPr lang="en-US" dirty="0" err="1"/>
              <a:t>viy</a:t>
            </a:r>
            <a:r>
              <a:rPr lang="en-US" dirty="0"/>
              <a:t> t –1/2gt^2  </a:t>
            </a:r>
            <a:r>
              <a:rPr lang="en-US" dirty="0" err="1"/>
              <a:t>deltay</a:t>
            </a:r>
            <a:r>
              <a:rPr lang="en-US" dirty="0"/>
              <a:t> = 11.5 meters</a:t>
            </a:r>
            <a:endParaRPr lang="en-US" dirty="0">
              <a:cs typeface="Calibri"/>
            </a:endParaRPr>
          </a:p>
          <a:p>
            <a:r>
              <a:rPr lang="en-US" dirty="0"/>
              <a:t>SOLUTION C: The motion is symmetric. Time to go up is equal to time to go down. </a:t>
            </a:r>
            <a:r>
              <a:rPr lang="en-US" dirty="0" err="1"/>
              <a:t>Vfy</a:t>
            </a:r>
            <a:r>
              <a:rPr lang="en-US" dirty="0"/>
              <a:t>=-15 m/s</a:t>
            </a:r>
          </a:p>
        </p:txBody>
      </p:sp>
      <p:sp>
        <p:nvSpPr>
          <p:cNvPr id="4" name="Slide Number Placeholder 3"/>
          <p:cNvSpPr>
            <a:spLocks noGrp="1"/>
          </p:cNvSpPr>
          <p:nvPr>
            <p:ph type="sldNum" sz="quarter" idx="5"/>
          </p:nvPr>
        </p:nvSpPr>
        <p:spPr/>
        <p:txBody>
          <a:bodyPr/>
          <a:lstStyle/>
          <a:p>
            <a:fld id="{DB699C1D-01BB-4CED-8AB6-CEB24B2BAC2B}" type="slidenum">
              <a:rPr lang="en-US"/>
              <a:t>7</a:t>
            </a:fld>
            <a:endParaRPr lang="en-US"/>
          </a:p>
        </p:txBody>
      </p:sp>
    </p:spTree>
    <p:extLst>
      <p:ext uri="{BB962C8B-B14F-4D97-AF65-F5344CB8AC3E}">
        <p14:creationId xmlns:p14="http://schemas.microsoft.com/office/powerpoint/2010/main" val="19968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Solution</a:t>
            </a:r>
          </a:p>
          <a:p>
            <a:pPr marL="285750" indent="-285750">
              <a:lnSpc>
                <a:spcPct val="90000"/>
              </a:lnSpc>
              <a:spcBef>
                <a:spcPts val="1000"/>
              </a:spcBef>
              <a:buFont typeface="Arial"/>
              <a:buChar char="•"/>
            </a:pPr>
            <a:r>
              <a:rPr lang="en-US" dirty="0"/>
              <a:t>AT YMAX </a:t>
            </a:r>
            <a:r>
              <a:rPr lang="en-US" dirty="0" err="1"/>
              <a:t>Vfy</a:t>
            </a:r>
            <a:r>
              <a:rPr lang="en-US" dirty="0"/>
              <a:t>=0   </a:t>
            </a:r>
            <a:r>
              <a:rPr lang="en-US" dirty="0" err="1"/>
              <a:t>Vfy</a:t>
            </a:r>
            <a:r>
              <a:rPr lang="en-US" dirty="0"/>
              <a:t>=Viy –</a:t>
            </a:r>
            <a:r>
              <a:rPr lang="en-US" dirty="0" err="1"/>
              <a:t>gt</a:t>
            </a:r>
            <a:r>
              <a:rPr lang="en-US" dirty="0"/>
              <a:t>        0=Viy - (9.8)(2)=19.6 m/s</a:t>
            </a:r>
            <a:endParaRPr lang="en-US" dirty="0">
              <a:cs typeface="Calibri"/>
            </a:endParaRPr>
          </a:p>
          <a:p>
            <a:pPr marL="285750" indent="-285750">
              <a:lnSpc>
                <a:spcPct val="90000"/>
              </a:lnSpc>
              <a:spcBef>
                <a:spcPts val="1000"/>
              </a:spcBef>
              <a:buFont typeface="Arial"/>
              <a:buChar char="•"/>
            </a:pPr>
            <a:r>
              <a:rPr lang="en-US" dirty="0" err="1"/>
              <a:t>Deltay</a:t>
            </a:r>
            <a:r>
              <a:rPr lang="en-US" dirty="0"/>
              <a:t> = Viy t –½ g t^2   = 19.6 meters. This is the motion from the original level. </a:t>
            </a:r>
            <a:endParaRPr lang="en-US" dirty="0">
              <a:cs typeface="Calibri"/>
            </a:endParaRPr>
          </a:p>
          <a:p>
            <a:pPr marL="285750" indent="-285750">
              <a:lnSpc>
                <a:spcPct val="90000"/>
              </a:lnSpc>
              <a:spcBef>
                <a:spcPts val="1000"/>
              </a:spcBef>
              <a:buFont typeface="Arial"/>
              <a:buChar char="•"/>
            </a:pPr>
            <a:r>
              <a:rPr lang="en-US" dirty="0"/>
              <a:t>Height must be 20-19.6=0.4 meters</a:t>
            </a:r>
            <a:endParaRPr lang="en-US" dirty="0">
              <a:cs typeface="Calibri"/>
            </a:endParaRPr>
          </a:p>
          <a:p>
            <a:pPr marL="285750" indent="-285750">
              <a:lnSpc>
                <a:spcPct val="90000"/>
              </a:lnSpc>
              <a:spcBef>
                <a:spcPts val="1000"/>
              </a:spcBef>
              <a:buFont typeface="Arial"/>
              <a:buChar char="•"/>
            </a:pPr>
            <a:r>
              <a:rPr lang="en-US" dirty="0"/>
              <a:t>Impact velocity can be calculated using Vfy^2 =Viy^2  -2g </a:t>
            </a:r>
            <a:r>
              <a:rPr lang="en-US" dirty="0" err="1"/>
              <a:t>deltay</a:t>
            </a:r>
            <a:r>
              <a:rPr lang="en-US" dirty="0"/>
              <a:t> </a:t>
            </a:r>
            <a:r>
              <a:rPr lang="en-US" dirty="0" err="1"/>
              <a:t>Vfy</a:t>
            </a:r>
            <a:r>
              <a:rPr lang="en-US" dirty="0"/>
              <a:t>=-19.4 m/s</a:t>
            </a:r>
            <a:endParaRPr lang="en-US" dirty="0">
              <a:cs typeface="Calibri"/>
            </a:endParaRPr>
          </a:p>
          <a:p>
            <a:pPr marL="285750" indent="-285750">
              <a:lnSpc>
                <a:spcPct val="90000"/>
              </a:lnSpc>
              <a:spcBef>
                <a:spcPts val="1000"/>
              </a:spcBef>
              <a:buFont typeface="Arial"/>
              <a:buChar char="•"/>
            </a:pPr>
            <a:r>
              <a:rPr lang="en-US" dirty="0" err="1"/>
              <a:t>Vfy</a:t>
            </a:r>
            <a:r>
              <a:rPr lang="en-US" dirty="0"/>
              <a:t> = Viy-</a:t>
            </a:r>
            <a:r>
              <a:rPr lang="en-US" dirty="0" err="1"/>
              <a:t>gt</a:t>
            </a:r>
            <a:r>
              <a:rPr lang="en-US" dirty="0"/>
              <a:t>   t=(</a:t>
            </a:r>
            <a:r>
              <a:rPr lang="en-US" dirty="0" err="1"/>
              <a:t>Vfy</a:t>
            </a:r>
            <a:r>
              <a:rPr lang="en-US" dirty="0"/>
              <a:t>-Viy)/(-2g)  t=4 seconds.</a:t>
            </a:r>
          </a:p>
        </p:txBody>
      </p:sp>
      <p:sp>
        <p:nvSpPr>
          <p:cNvPr id="4" name="Slide Number Placeholder 3"/>
          <p:cNvSpPr>
            <a:spLocks noGrp="1"/>
          </p:cNvSpPr>
          <p:nvPr>
            <p:ph type="sldNum" sz="quarter" idx="5"/>
          </p:nvPr>
        </p:nvSpPr>
        <p:spPr/>
        <p:txBody>
          <a:bodyPr/>
          <a:lstStyle/>
          <a:p>
            <a:fld id="{DB699C1D-01BB-4CED-8AB6-CEB24B2BAC2B}" type="slidenum">
              <a:rPr lang="en-US"/>
              <a:t>12</a:t>
            </a:fld>
            <a:endParaRPr lang="en-US"/>
          </a:p>
        </p:txBody>
      </p:sp>
    </p:spTree>
    <p:extLst>
      <p:ext uri="{BB962C8B-B14F-4D97-AF65-F5344CB8AC3E}">
        <p14:creationId xmlns:p14="http://schemas.microsoft.com/office/powerpoint/2010/main" val="421117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Solution:𝛥y =-176 m  h=176 m,  vox =48 m/s,   </a:t>
            </a:r>
            <a:r>
              <a:rPr lang="en-US" dirty="0" err="1"/>
              <a:t>vfy</a:t>
            </a:r>
            <a:r>
              <a:rPr lang="en-US" dirty="0"/>
              <a:t>=-58 m/s    V=75m/s</a:t>
            </a:r>
          </a:p>
          <a:p>
            <a:endParaRPr lang="en-US" dirty="0">
              <a:cs typeface="Calibri"/>
            </a:endParaRPr>
          </a:p>
        </p:txBody>
      </p:sp>
      <p:sp>
        <p:nvSpPr>
          <p:cNvPr id="4" name="Slide Number Placeholder 3"/>
          <p:cNvSpPr>
            <a:spLocks noGrp="1"/>
          </p:cNvSpPr>
          <p:nvPr>
            <p:ph type="sldNum" sz="quarter" idx="5"/>
          </p:nvPr>
        </p:nvSpPr>
        <p:spPr/>
        <p:txBody>
          <a:bodyPr/>
          <a:lstStyle/>
          <a:p>
            <a:fld id="{DB699C1D-01BB-4CED-8AB6-CEB24B2BAC2B}" type="slidenum">
              <a:rPr lang="en-US"/>
              <a:t>19</a:t>
            </a:fld>
            <a:endParaRPr lang="en-US"/>
          </a:p>
        </p:txBody>
      </p:sp>
    </p:spTree>
    <p:extLst>
      <p:ext uri="{BB962C8B-B14F-4D97-AF65-F5344CB8AC3E}">
        <p14:creationId xmlns:p14="http://schemas.microsoft.com/office/powerpoint/2010/main" val="403487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vox =8.7 m/s,   </a:t>
            </a:r>
            <a:r>
              <a:rPr lang="en-US" dirty="0" err="1"/>
              <a:t>voy</a:t>
            </a:r>
            <a:r>
              <a:rPr lang="en-US" dirty="0"/>
              <a:t>=5.0 m/s   t=2.0 seconds  Range=17.7m v=10m/s</a:t>
            </a:r>
          </a:p>
          <a:p>
            <a:endParaRPr lang="en-US" dirty="0">
              <a:cs typeface="Calibri"/>
            </a:endParaRPr>
          </a:p>
        </p:txBody>
      </p:sp>
      <p:sp>
        <p:nvSpPr>
          <p:cNvPr id="4" name="Slide Number Placeholder 3"/>
          <p:cNvSpPr>
            <a:spLocks noGrp="1"/>
          </p:cNvSpPr>
          <p:nvPr>
            <p:ph type="sldNum" sz="quarter" idx="5"/>
          </p:nvPr>
        </p:nvSpPr>
        <p:spPr/>
        <p:txBody>
          <a:bodyPr/>
          <a:lstStyle/>
          <a:p>
            <a:fld id="{DB699C1D-01BB-4CED-8AB6-CEB24B2BAC2B}" type="slidenum">
              <a:rPr lang="en-US"/>
              <a:t>20</a:t>
            </a:fld>
            <a:endParaRPr lang="en-US"/>
          </a:p>
        </p:txBody>
      </p:sp>
    </p:spTree>
    <p:extLst>
      <p:ext uri="{BB962C8B-B14F-4D97-AF65-F5344CB8AC3E}">
        <p14:creationId xmlns:p14="http://schemas.microsoft.com/office/powerpoint/2010/main" val="428368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ax=0 ay=4  Vox= 16m/s Voy=12m/s t=2</a:t>
            </a:r>
          </a:p>
          <a:p>
            <a:r>
              <a:rPr lang="el-GR" dirty="0"/>
              <a:t>Δ</a:t>
            </a:r>
            <a:r>
              <a:rPr lang="en-US" dirty="0"/>
              <a:t>x=(16)(2)+0=32 meters </a:t>
            </a:r>
            <a:r>
              <a:rPr lang="en-US" dirty="0" err="1"/>
              <a:t>Vfx</a:t>
            </a:r>
            <a:r>
              <a:rPr lang="en-US" dirty="0"/>
              <a:t>= 16m/s</a:t>
            </a:r>
            <a:endParaRPr lang="en-US" dirty="0">
              <a:cs typeface="Calibri"/>
            </a:endParaRPr>
          </a:p>
          <a:p>
            <a:r>
              <a:rPr lang="el-GR" dirty="0" err="1"/>
              <a:t>Δy</a:t>
            </a:r>
            <a:r>
              <a:rPr lang="el-GR" dirty="0"/>
              <a:t>= 12(2)-½ (4)(2^2)= 16 </a:t>
            </a:r>
            <a:r>
              <a:rPr lang="el-GR" dirty="0" err="1"/>
              <a:t>meters</a:t>
            </a:r>
            <a:r>
              <a:rPr lang="el-GR" dirty="0"/>
              <a:t> </a:t>
            </a:r>
            <a:r>
              <a:rPr lang="el-GR" dirty="0" err="1"/>
              <a:t>Vfy</a:t>
            </a:r>
            <a:r>
              <a:rPr lang="el-GR" dirty="0"/>
              <a:t>=12-4(2)=4m/s</a:t>
            </a:r>
            <a:endParaRPr lang="en-US" dirty="0"/>
          </a:p>
        </p:txBody>
      </p:sp>
      <p:sp>
        <p:nvSpPr>
          <p:cNvPr id="4" name="Slide Number Placeholder 3"/>
          <p:cNvSpPr>
            <a:spLocks noGrp="1"/>
          </p:cNvSpPr>
          <p:nvPr>
            <p:ph type="sldNum" sz="quarter" idx="5"/>
          </p:nvPr>
        </p:nvSpPr>
        <p:spPr/>
        <p:txBody>
          <a:bodyPr/>
          <a:lstStyle/>
          <a:p>
            <a:fld id="{DB699C1D-01BB-4CED-8AB6-CEB24B2BAC2B}" type="slidenum">
              <a:rPr lang="en-US"/>
              <a:t>23</a:t>
            </a:fld>
            <a:endParaRPr lang="en-US"/>
          </a:p>
        </p:txBody>
      </p:sp>
    </p:spTree>
    <p:extLst>
      <p:ext uri="{BB962C8B-B14F-4D97-AF65-F5344CB8AC3E}">
        <p14:creationId xmlns:p14="http://schemas.microsoft.com/office/powerpoint/2010/main" val="349111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 observes Alex swimming with 3.6 m/s speed towards NE about 33.7 degrees angle</a:t>
            </a:r>
          </a:p>
        </p:txBody>
      </p:sp>
      <p:sp>
        <p:nvSpPr>
          <p:cNvPr id="4" name="Slide Number Placeholder 3"/>
          <p:cNvSpPr>
            <a:spLocks noGrp="1"/>
          </p:cNvSpPr>
          <p:nvPr>
            <p:ph type="sldNum" sz="quarter" idx="5"/>
          </p:nvPr>
        </p:nvSpPr>
        <p:spPr/>
        <p:txBody>
          <a:bodyPr/>
          <a:lstStyle/>
          <a:p>
            <a:fld id="{DB699C1D-01BB-4CED-8AB6-CEB24B2BAC2B}" type="slidenum">
              <a:rPr lang="en-US"/>
              <a:t>27</a:t>
            </a:fld>
            <a:endParaRPr lang="en-US"/>
          </a:p>
        </p:txBody>
      </p:sp>
    </p:spTree>
    <p:extLst>
      <p:ext uri="{BB962C8B-B14F-4D97-AF65-F5344CB8AC3E}">
        <p14:creationId xmlns:p14="http://schemas.microsoft.com/office/powerpoint/2010/main" val="128326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30_1A50C49C.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F_53D5933E.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E_A50F875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het.colorado.edu/en/simulations/vector-addition" TargetMode="External"/><Relationship Id="rId2" Type="http://schemas.microsoft.com/office/2018/10/relationships/comments" Target="../comments/modernComment_133_91FF1E3D.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hyperlink" Target="https://phet.colorado.edu/en/simulations/vector-addi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het.colorado.edu/en/simulations/projectile-motion" TargetMode="External"/><Relationship Id="rId2" Type="http://schemas.microsoft.com/office/2018/10/relationships/comments" Target="../comments/modernComment_121_EE8D11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phet.colorado.edu/en/simulations/projectile-motion" TargetMode="External"/><Relationship Id="rId2" Type="http://schemas.microsoft.com/office/2018/10/relationships/comments" Target="../comments/modernComment_136_E27CB5A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het.colorado.ed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het.colorado.edu/en/simulations/projectile-motion" TargetMode="External"/><Relationship Id="rId2" Type="http://schemas.microsoft.com/office/2018/10/relationships/comments" Target="../comments/modernComment_124_6FDF006D.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2E_2E9A2DCB.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277356"/>
            <a:ext cx="9966960" cy="1560320"/>
          </a:xfrm>
        </p:spPr>
        <p:txBody>
          <a:bodyPr>
            <a:normAutofit/>
          </a:bodyPr>
          <a:lstStyle/>
          <a:p>
            <a:r>
              <a:rPr lang="en-US" sz="5800" dirty="0">
                <a:solidFill>
                  <a:srgbClr val="475A2F"/>
                </a:solidFill>
                <a:cs typeface="Calibri Light"/>
              </a:rPr>
              <a:t>PROJECTILE AND MOTION IN 2-D</a:t>
            </a:r>
            <a:endParaRPr lang="en-US" dirty="0"/>
          </a:p>
        </p:txBody>
      </p:sp>
      <p:sp>
        <p:nvSpPr>
          <p:cNvPr id="3" name="Subtitle 2"/>
          <p:cNvSpPr>
            <a:spLocks noGrp="1"/>
          </p:cNvSpPr>
          <p:nvPr>
            <p:ph type="subTitle" idx="1"/>
          </p:nvPr>
        </p:nvSpPr>
        <p:spPr>
          <a:xfrm>
            <a:off x="1709530" y="5799489"/>
            <a:ext cx="8767860" cy="440822"/>
          </a:xfrm>
        </p:spPr>
        <p:txBody>
          <a:bodyPr vert="horz" lIns="91440" tIns="45720" rIns="91440" bIns="45720" rtlCol="0" anchor="t">
            <a:normAutofit/>
          </a:bodyPr>
          <a:lstStyle/>
          <a:p>
            <a:r>
              <a:rPr lang="en-US" sz="2000" dirty="0">
                <a:solidFill>
                  <a:srgbClr val="475A2F"/>
                </a:solidFill>
                <a:cs typeface="Calibri"/>
              </a:rPr>
              <a:t>NJ-OER TOPIC-3</a:t>
            </a:r>
          </a:p>
        </p:txBody>
      </p:sp>
      <p:pic>
        <p:nvPicPr>
          <p:cNvPr id="5" name="Picture 6" descr="Various projectile motions based initial velocity.">
            <a:extLst>
              <a:ext uri="{FF2B5EF4-FFF2-40B4-BE49-F238E27FC236}">
                <a16:creationId xmlns:a16="http://schemas.microsoft.com/office/drawing/2014/main" id="{8DDE14AE-6E79-492B-A8BF-58A924566489}"/>
              </a:ext>
            </a:extLst>
          </p:cNvPr>
          <p:cNvPicPr>
            <a:picLocks noChangeAspect="1"/>
          </p:cNvPicPr>
          <p:nvPr/>
        </p:nvPicPr>
        <p:blipFill>
          <a:blip r:embed="rId2"/>
          <a:stretch>
            <a:fillRect/>
          </a:stretch>
        </p:blipFill>
        <p:spPr>
          <a:xfrm>
            <a:off x="2835413" y="621380"/>
            <a:ext cx="6808822" cy="375721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ACTIVITY DOWNWARD PROJECTILE</a:t>
            </a:r>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457200" y="4650127"/>
            <a:ext cx="10902144" cy="18195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Arial"/>
              </a:rPr>
              <a:t>IMPORTANT NOTES:</a:t>
            </a:r>
            <a:endParaRPr lang="en-US" dirty="0">
              <a:cs typeface="Calibri" panose="020F0502020204030204"/>
            </a:endParaRPr>
          </a:p>
          <a:p>
            <a:r>
              <a:rPr lang="en-US" sz="2000" dirty="0">
                <a:cs typeface="Arial"/>
              </a:rPr>
              <a:t>For downward projectile, </a:t>
            </a:r>
            <a:r>
              <a:rPr lang="en-US" sz="2000" dirty="0" err="1">
                <a:cs typeface="Arial"/>
              </a:rPr>
              <a:t>ymax</a:t>
            </a:r>
            <a:r>
              <a:rPr lang="en-US" sz="2000" dirty="0">
                <a:cs typeface="Arial"/>
              </a:rPr>
              <a:t> is the original height</a:t>
            </a:r>
          </a:p>
          <a:p>
            <a:r>
              <a:rPr lang="en-US" sz="2000" dirty="0">
                <a:cs typeface="Arial"/>
              </a:rPr>
              <a:t>For all the downward projectile </a:t>
            </a:r>
            <a:r>
              <a:rPr lang="en-US" sz="2000" dirty="0" err="1">
                <a:cs typeface="Arial"/>
              </a:rPr>
              <a:t>viy</a:t>
            </a:r>
            <a:r>
              <a:rPr lang="en-US" sz="2000" dirty="0">
                <a:cs typeface="Arial"/>
              </a:rPr>
              <a:t> is negative. Slider tool gives the speed which is the magnitude.</a:t>
            </a:r>
          </a:p>
          <a:p>
            <a:endParaRPr lang="en-US" sz="2000" dirty="0">
              <a:cs typeface="Arial"/>
            </a:endParaRPr>
          </a:p>
          <a:p>
            <a:endParaRPr lang="en-US" sz="1800" dirty="0">
              <a:cs typeface="Arial"/>
            </a:endParaRPr>
          </a:p>
        </p:txBody>
      </p:sp>
      <p:sp>
        <p:nvSpPr>
          <p:cNvPr id="6" name="TextBox 5">
            <a:extLst>
              <a:ext uri="{FF2B5EF4-FFF2-40B4-BE49-F238E27FC236}">
                <a16:creationId xmlns:a16="http://schemas.microsoft.com/office/drawing/2014/main" id="{4F12ECEB-EF0E-4B4B-9329-634FB75455A7}"/>
              </a:ext>
            </a:extLst>
          </p:cNvPr>
          <p:cNvSpPr txBox="1"/>
          <p:nvPr/>
        </p:nvSpPr>
        <p:spPr>
          <a:xfrm>
            <a:off x="632564" y="903962"/>
            <a:ext cx="5989527" cy="3544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t>Q) An object is projected DOWNWARD with 10.0 m/s speed (</a:t>
            </a:r>
            <a:r>
              <a:rPr lang="en-US" sz="2400" dirty="0" err="1"/>
              <a:t>viy</a:t>
            </a:r>
            <a:r>
              <a:rPr lang="en-US" sz="2400" dirty="0"/>
              <a:t>=-10m/s) from 5 meters height. A) </a:t>
            </a:r>
            <a:r>
              <a:rPr lang="en-US" sz="2400" dirty="0">
                <a:ea typeface="+mn-lt"/>
                <a:cs typeface="+mn-lt"/>
              </a:rPr>
              <a:t>What is the maximum height? C) Find the impact velocity using timeless equation of kinematics. Using </a:t>
            </a:r>
            <a:r>
              <a:rPr lang="en-US" sz="2400" dirty="0" err="1">
                <a:ea typeface="+mn-lt"/>
                <a:cs typeface="+mn-lt"/>
              </a:rPr>
              <a:t>Vfy</a:t>
            </a:r>
            <a:r>
              <a:rPr lang="en-US" sz="2400" dirty="0">
                <a:ea typeface="+mn-lt"/>
                <a:cs typeface="+mn-lt"/>
              </a:rPr>
              <a:t> equation find the total time for fall. D) Obtain the height at t=0.2s by substituting t=0.2 in </a:t>
            </a:r>
            <a:r>
              <a:rPr lang="en-US" sz="2400" dirty="0" err="1">
                <a:ea typeface="+mn-lt"/>
                <a:cs typeface="+mn-lt"/>
              </a:rPr>
              <a:t>Δy</a:t>
            </a:r>
            <a:r>
              <a:rPr lang="en-US" sz="2400" dirty="0">
                <a:ea typeface="+mn-lt"/>
                <a:cs typeface="+mn-lt"/>
              </a:rPr>
              <a:t> equation</a:t>
            </a:r>
          </a:p>
          <a:p>
            <a:pPr>
              <a:lnSpc>
                <a:spcPct val="90000"/>
              </a:lnSpc>
              <a:spcBef>
                <a:spcPts val="1000"/>
              </a:spcBef>
            </a:pPr>
            <a:r>
              <a:rPr lang="en-US" sz="2400" dirty="0">
                <a:ea typeface="+mn-lt"/>
                <a:cs typeface="+mn-lt"/>
              </a:rPr>
              <a:t>Run the app, obtain the results from the app and compare it with your calculations.</a:t>
            </a:r>
          </a:p>
        </p:txBody>
      </p:sp>
      <p:pic>
        <p:nvPicPr>
          <p:cNvPr id="2" name="Picture 6" descr="Downward projectile simulation. Numbers for the simulation needs to be adjusted to the numbers of the problem.">
            <a:extLst>
              <a:ext uri="{FF2B5EF4-FFF2-40B4-BE49-F238E27FC236}">
                <a16:creationId xmlns:a16="http://schemas.microsoft.com/office/drawing/2014/main" id="{3C4889C9-1D9E-4F5E-8F3C-2677830EA9AA}"/>
              </a:ext>
            </a:extLst>
          </p:cNvPr>
          <p:cNvPicPr>
            <a:picLocks noChangeAspect="1"/>
          </p:cNvPicPr>
          <p:nvPr/>
        </p:nvPicPr>
        <p:blipFill>
          <a:blip r:embed="rId3"/>
          <a:stretch>
            <a:fillRect/>
          </a:stretch>
        </p:blipFill>
        <p:spPr>
          <a:xfrm>
            <a:off x="6874701" y="902581"/>
            <a:ext cx="4872624" cy="3570592"/>
          </a:xfrm>
          <a:prstGeom prst="rect">
            <a:avLst/>
          </a:prstGeom>
        </p:spPr>
      </p:pic>
    </p:spTree>
    <p:extLst>
      <p:ext uri="{BB962C8B-B14F-4D97-AF65-F5344CB8AC3E}">
        <p14:creationId xmlns:p14="http://schemas.microsoft.com/office/powerpoint/2010/main" val="441500828"/>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893B-8A63-44E6-A522-6ED09E48FBFA}"/>
              </a:ext>
            </a:extLst>
          </p:cNvPr>
          <p:cNvSpPr>
            <a:spLocks noGrp="1"/>
          </p:cNvSpPr>
          <p:nvPr>
            <p:ph type="title"/>
          </p:nvPr>
        </p:nvSpPr>
        <p:spPr>
          <a:xfrm>
            <a:off x="838200" y="365125"/>
            <a:ext cx="10515600" cy="1001974"/>
          </a:xfrm>
        </p:spPr>
        <p:txBody>
          <a:bodyPr/>
          <a:lstStyle/>
          <a:p>
            <a:r>
              <a:rPr lang="en-US" dirty="0">
                <a:cs typeface="Calibri Light"/>
              </a:rPr>
              <a:t>ACTIVITY</a:t>
            </a:r>
            <a:endParaRPr lang="en-US" dirty="0"/>
          </a:p>
        </p:txBody>
      </p:sp>
      <p:sp>
        <p:nvSpPr>
          <p:cNvPr id="3" name="TextBox 2">
            <a:extLst>
              <a:ext uri="{FF2B5EF4-FFF2-40B4-BE49-F238E27FC236}">
                <a16:creationId xmlns:a16="http://schemas.microsoft.com/office/drawing/2014/main" id="{8E2ED281-7A65-455A-9DB2-CF27D1EAB638}"/>
              </a:ext>
            </a:extLst>
          </p:cNvPr>
          <p:cNvSpPr txBox="1"/>
          <p:nvPr/>
        </p:nvSpPr>
        <p:spPr>
          <a:xfrm>
            <a:off x="778702" y="1175359"/>
            <a:ext cx="10425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Using the given initial values run the simulation. Obtain the results using the probe. Using equation of kinematics calculate the values and compare</a:t>
            </a:r>
          </a:p>
        </p:txBody>
      </p:sp>
      <p:graphicFrame>
        <p:nvGraphicFramePr>
          <p:cNvPr id="5" name="Table 5">
            <a:extLst>
              <a:ext uri="{FF2B5EF4-FFF2-40B4-BE49-F238E27FC236}">
                <a16:creationId xmlns:a16="http://schemas.microsoft.com/office/drawing/2014/main" id="{C3875E49-9F14-4B4F-A296-0CC58E2BC391}"/>
              </a:ext>
            </a:extLst>
          </p:cNvPr>
          <p:cNvGraphicFramePr>
            <a:graphicFrameLocks noGrp="1"/>
          </p:cNvGraphicFramePr>
          <p:nvPr>
            <p:extLst>
              <p:ext uri="{D42A27DB-BD31-4B8C-83A1-F6EECF244321}">
                <p14:modId xmlns:p14="http://schemas.microsoft.com/office/powerpoint/2010/main" val="893690237"/>
              </p:ext>
            </p:extLst>
          </p:nvPr>
        </p:nvGraphicFramePr>
        <p:xfrm>
          <a:off x="696447" y="2371636"/>
          <a:ext cx="10413041" cy="4040422"/>
        </p:xfrm>
        <a:graphic>
          <a:graphicData uri="http://schemas.openxmlformats.org/drawingml/2006/table">
            <a:tbl>
              <a:tblPr firstRow="1" bandRow="1">
                <a:tableStyleId>{5C22544A-7EE6-4342-B048-85BDC9FD1C3A}</a:tableStyleId>
              </a:tblPr>
              <a:tblGrid>
                <a:gridCol w="1017739">
                  <a:extLst>
                    <a:ext uri="{9D8B030D-6E8A-4147-A177-3AD203B41FA5}">
                      <a16:colId xmlns:a16="http://schemas.microsoft.com/office/drawing/2014/main" val="2479571924"/>
                    </a:ext>
                  </a:extLst>
                </a:gridCol>
                <a:gridCol w="1161267">
                  <a:extLst>
                    <a:ext uri="{9D8B030D-6E8A-4147-A177-3AD203B41FA5}">
                      <a16:colId xmlns:a16="http://schemas.microsoft.com/office/drawing/2014/main" val="2191550059"/>
                    </a:ext>
                  </a:extLst>
                </a:gridCol>
                <a:gridCol w="1265649">
                  <a:extLst>
                    <a:ext uri="{9D8B030D-6E8A-4147-A177-3AD203B41FA5}">
                      <a16:colId xmlns:a16="http://schemas.microsoft.com/office/drawing/2014/main" val="145432627"/>
                    </a:ext>
                  </a:extLst>
                </a:gridCol>
                <a:gridCol w="1291746">
                  <a:extLst>
                    <a:ext uri="{9D8B030D-6E8A-4147-A177-3AD203B41FA5}">
                      <a16:colId xmlns:a16="http://schemas.microsoft.com/office/drawing/2014/main" val="684341697"/>
                    </a:ext>
                  </a:extLst>
                </a:gridCol>
                <a:gridCol w="1239553">
                  <a:extLst>
                    <a:ext uri="{9D8B030D-6E8A-4147-A177-3AD203B41FA5}">
                      <a16:colId xmlns:a16="http://schemas.microsoft.com/office/drawing/2014/main" val="3307611648"/>
                    </a:ext>
                  </a:extLst>
                </a:gridCol>
                <a:gridCol w="1370034">
                  <a:extLst>
                    <a:ext uri="{9D8B030D-6E8A-4147-A177-3AD203B41FA5}">
                      <a16:colId xmlns:a16="http://schemas.microsoft.com/office/drawing/2014/main" val="1352660182"/>
                    </a:ext>
                  </a:extLst>
                </a:gridCol>
                <a:gridCol w="1565753">
                  <a:extLst>
                    <a:ext uri="{9D8B030D-6E8A-4147-A177-3AD203B41FA5}">
                      <a16:colId xmlns:a16="http://schemas.microsoft.com/office/drawing/2014/main" val="2684749838"/>
                    </a:ext>
                  </a:extLst>
                </a:gridCol>
                <a:gridCol w="1501300">
                  <a:extLst>
                    <a:ext uri="{9D8B030D-6E8A-4147-A177-3AD203B41FA5}">
                      <a16:colId xmlns:a16="http://schemas.microsoft.com/office/drawing/2014/main" val="1182660000"/>
                    </a:ext>
                  </a:extLst>
                </a:gridCol>
              </a:tblGrid>
              <a:tr h="580059">
                <a:tc>
                  <a:txBody>
                    <a:bodyPr/>
                    <a:lstStyle/>
                    <a:p>
                      <a:r>
                        <a:rPr lang="en-US" dirty="0"/>
                        <a:t>Yi(m)</a:t>
                      </a:r>
                    </a:p>
                  </a:txBody>
                  <a:tcPr/>
                </a:tc>
                <a:tc>
                  <a:txBody>
                    <a:bodyPr/>
                    <a:lstStyle/>
                    <a:p>
                      <a:r>
                        <a:rPr lang="en-US" dirty="0"/>
                        <a:t>Viy(m/s)</a:t>
                      </a:r>
                    </a:p>
                  </a:txBody>
                  <a:tcPr/>
                </a:tc>
                <a:tc>
                  <a:txBody>
                    <a:bodyPr/>
                    <a:lstStyle/>
                    <a:p>
                      <a:r>
                        <a:rPr lang="en-US" dirty="0" err="1"/>
                        <a:t>Ymax</a:t>
                      </a:r>
                      <a:r>
                        <a:rPr lang="en-US" dirty="0"/>
                        <a:t>(m)</a:t>
                      </a:r>
                    </a:p>
                  </a:txBody>
                  <a:tcPr/>
                </a:tc>
                <a:tc>
                  <a:txBody>
                    <a:bodyPr/>
                    <a:lstStyle/>
                    <a:p>
                      <a:r>
                        <a:rPr lang="en-US" dirty="0"/>
                        <a:t>Time for</a:t>
                      </a:r>
                    </a:p>
                    <a:p>
                      <a:pPr lvl="0">
                        <a:buNone/>
                      </a:pPr>
                      <a:r>
                        <a:rPr lang="en-US" dirty="0" err="1"/>
                        <a:t>Ymax</a:t>
                      </a:r>
                      <a:r>
                        <a:rPr lang="en-US" dirty="0"/>
                        <a:t> (s)</a:t>
                      </a:r>
                    </a:p>
                  </a:txBody>
                  <a:tcPr/>
                </a:tc>
                <a:tc>
                  <a:txBody>
                    <a:bodyPr/>
                    <a:lstStyle/>
                    <a:p>
                      <a:r>
                        <a:rPr lang="en-US" dirty="0"/>
                        <a:t>Time for</a:t>
                      </a:r>
                    </a:p>
                    <a:p>
                      <a:pPr lvl="0">
                        <a:buNone/>
                      </a:pPr>
                      <a:r>
                        <a:rPr lang="en-US" dirty="0"/>
                        <a:t>fall (s)</a:t>
                      </a:r>
                    </a:p>
                  </a:txBody>
                  <a:tcPr/>
                </a:tc>
                <a:tc>
                  <a:txBody>
                    <a:bodyPr/>
                    <a:lstStyle/>
                    <a:p>
                      <a:r>
                        <a:rPr lang="en-US" dirty="0" err="1"/>
                        <a:t>Ymax</a:t>
                      </a:r>
                    </a:p>
                    <a:p>
                      <a:pPr lvl="0">
                        <a:buNone/>
                      </a:pPr>
                      <a:r>
                        <a:rPr lang="en-US" dirty="0"/>
                        <a:t>(calculated)</a:t>
                      </a:r>
                    </a:p>
                  </a:txBody>
                  <a:tcPr/>
                </a:tc>
                <a:tc>
                  <a:txBody>
                    <a:bodyPr/>
                    <a:lstStyle/>
                    <a:p>
                      <a:r>
                        <a:rPr lang="en-US" dirty="0"/>
                        <a:t>Time for </a:t>
                      </a:r>
                      <a:r>
                        <a:rPr lang="en-US" dirty="0" err="1"/>
                        <a:t>ymax</a:t>
                      </a:r>
                      <a:r>
                        <a:rPr lang="en-US" dirty="0"/>
                        <a:t> (calculated)</a:t>
                      </a:r>
                    </a:p>
                  </a:txBody>
                  <a:tcPr/>
                </a:tc>
                <a:tc>
                  <a:txBody>
                    <a:bodyPr/>
                    <a:lstStyle/>
                    <a:p>
                      <a:r>
                        <a:rPr lang="en-US" dirty="0"/>
                        <a:t>Time for fall calculated(s)</a:t>
                      </a:r>
                    </a:p>
                  </a:txBody>
                  <a:tcPr/>
                </a:tc>
                <a:extLst>
                  <a:ext uri="{0D108BD9-81ED-4DB2-BD59-A6C34878D82A}">
                    <a16:rowId xmlns:a16="http://schemas.microsoft.com/office/drawing/2014/main" val="2409506700"/>
                  </a:ext>
                </a:extLst>
              </a:tr>
              <a:tr h="560056">
                <a:tc>
                  <a:txBody>
                    <a:bodyPr/>
                    <a:lstStyle/>
                    <a:p>
                      <a:r>
                        <a:rPr lang="en-US" dirty="0"/>
                        <a:t>5</a:t>
                      </a:r>
                    </a:p>
                  </a:txBody>
                  <a:tcPr/>
                </a:tc>
                <a:tc>
                  <a:txBody>
                    <a:bodyPr/>
                    <a:lstStyle/>
                    <a:p>
                      <a:r>
                        <a:rPr lang="en-US" dirty="0"/>
                        <a:t>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8489126"/>
                  </a:ext>
                </a:extLst>
              </a:tr>
              <a:tr h="580059">
                <a:tc>
                  <a:txBody>
                    <a:bodyPr/>
                    <a:lstStyle/>
                    <a:p>
                      <a:r>
                        <a:rPr lang="en-US" dirty="0"/>
                        <a:t>6</a:t>
                      </a:r>
                    </a:p>
                  </a:txBody>
                  <a:tcPr/>
                </a:tc>
                <a:tc>
                  <a:txBody>
                    <a:bodyPr/>
                    <a:lstStyle/>
                    <a:p>
                      <a:r>
                        <a:rPr lang="en-US" dirty="0"/>
                        <a:t>-8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75117379"/>
                  </a:ext>
                </a:extLst>
              </a:tr>
              <a:tr h="560056">
                <a:tc>
                  <a:txBody>
                    <a:bodyPr/>
                    <a:lstStyle/>
                    <a:p>
                      <a:r>
                        <a:rPr lang="en-US" dirty="0"/>
                        <a:t>0</a:t>
                      </a:r>
                    </a:p>
                  </a:txBody>
                  <a:tcPr/>
                </a:tc>
                <a:tc>
                  <a:txBody>
                    <a:bodyPr/>
                    <a:lstStyle/>
                    <a:p>
                      <a:r>
                        <a:rPr lang="en-US" dirty="0"/>
                        <a:t>10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50405552"/>
                  </a:ext>
                </a:extLst>
              </a:tr>
              <a:tr h="580059">
                <a:tc>
                  <a:txBody>
                    <a:bodyPr/>
                    <a:lstStyle/>
                    <a:p>
                      <a:r>
                        <a:rPr lang="en-US" dirty="0"/>
                        <a:t>11</a:t>
                      </a:r>
                    </a:p>
                  </a:txBody>
                  <a:tcPr/>
                </a:tc>
                <a:tc>
                  <a:txBody>
                    <a:bodyPr/>
                    <a:lstStyle/>
                    <a:p>
                      <a:r>
                        <a:rPr lang="en-US" dirty="0"/>
                        <a:t>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8658594"/>
                  </a:ext>
                </a:extLst>
              </a:tr>
              <a:tr h="560056">
                <a:tc>
                  <a:txBody>
                    <a:bodyPr/>
                    <a:lstStyle/>
                    <a:p>
                      <a:r>
                        <a:rPr lang="en-US" dirty="0"/>
                        <a:t>11</a:t>
                      </a:r>
                    </a:p>
                  </a:txBody>
                  <a:tcPr/>
                </a:tc>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87062505"/>
                  </a:ext>
                </a:extLst>
              </a:tr>
              <a:tr h="560056">
                <a:tc>
                  <a:txBody>
                    <a:bodyPr/>
                    <a:lstStyle/>
                    <a:p>
                      <a:r>
                        <a:rPr lang="en-US" dirty="0"/>
                        <a:t>11</a:t>
                      </a:r>
                    </a:p>
                  </a:txBody>
                  <a:tcPr/>
                </a:tc>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89286274"/>
                  </a:ext>
                </a:extLst>
              </a:tr>
            </a:tbl>
          </a:graphicData>
        </a:graphic>
      </p:graphicFrame>
    </p:spTree>
    <p:extLst>
      <p:ext uri="{BB962C8B-B14F-4D97-AF65-F5344CB8AC3E}">
        <p14:creationId xmlns:p14="http://schemas.microsoft.com/office/powerpoint/2010/main" val="229366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9722610" cy="65953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REVERSE PROBLEMS, FINAL IS GIVEN INITIAL IS ASKED</a:t>
            </a:r>
            <a:endParaRPr lang="en-US"/>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457200" y="2437198"/>
            <a:ext cx="10902144" cy="2247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cs typeface="Arial"/>
            </a:endParaRPr>
          </a:p>
          <a:p>
            <a:endParaRPr lang="en-US" sz="1800" dirty="0">
              <a:cs typeface="Arial"/>
            </a:endParaRPr>
          </a:p>
        </p:txBody>
      </p:sp>
      <p:sp>
        <p:nvSpPr>
          <p:cNvPr id="6" name="TextBox 5">
            <a:extLst>
              <a:ext uri="{FF2B5EF4-FFF2-40B4-BE49-F238E27FC236}">
                <a16:creationId xmlns:a16="http://schemas.microsoft.com/office/drawing/2014/main" id="{4F12ECEB-EF0E-4B4B-9329-634FB75455A7}"/>
              </a:ext>
            </a:extLst>
          </p:cNvPr>
          <p:cNvSpPr txBox="1"/>
          <p:nvPr/>
        </p:nvSpPr>
        <p:spPr>
          <a:xfrm>
            <a:off x="747386" y="1029222"/>
            <a:ext cx="9475937" cy="24714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t>Q) An object is projected upward from a tower. It reaches </a:t>
            </a:r>
            <a:r>
              <a:rPr lang="en-US" sz="2400" dirty="0" err="1"/>
              <a:t>ymax</a:t>
            </a:r>
            <a:r>
              <a:rPr lang="en-US" sz="2400" dirty="0"/>
              <a:t>=20 meters at t=2.0 seconds</a:t>
            </a:r>
            <a:r>
              <a:rPr lang="en-US" sz="2400" dirty="0">
                <a:ea typeface="+mn-lt"/>
                <a:cs typeface="+mn-lt"/>
              </a:rPr>
              <a:t>. </a:t>
            </a:r>
            <a:endParaRPr lang="en-US" dirty="0">
              <a:ea typeface="+mn-lt"/>
              <a:cs typeface="+mn-lt"/>
            </a:endParaRPr>
          </a:p>
          <a:p>
            <a:pPr>
              <a:lnSpc>
                <a:spcPct val="90000"/>
              </a:lnSpc>
              <a:spcBef>
                <a:spcPts val="1000"/>
              </a:spcBef>
            </a:pPr>
            <a:r>
              <a:rPr lang="en-US" sz="2400" dirty="0">
                <a:ea typeface="+mn-lt"/>
                <a:cs typeface="+mn-lt"/>
              </a:rPr>
              <a:t>A) What was the initial velocity </a:t>
            </a:r>
            <a:r>
              <a:rPr lang="en-US" sz="2400" dirty="0" err="1">
                <a:ea typeface="+mn-lt"/>
                <a:cs typeface="+mn-lt"/>
              </a:rPr>
              <a:t>viy</a:t>
            </a:r>
            <a:r>
              <a:rPr lang="en-US" sz="2400" dirty="0">
                <a:ea typeface="+mn-lt"/>
                <a:cs typeface="+mn-lt"/>
              </a:rPr>
              <a:t>? </a:t>
            </a:r>
            <a:endParaRPr lang="en-US">
              <a:ea typeface="+mn-lt"/>
              <a:cs typeface="+mn-lt"/>
            </a:endParaRPr>
          </a:p>
          <a:p>
            <a:pPr>
              <a:lnSpc>
                <a:spcPct val="90000"/>
              </a:lnSpc>
              <a:spcBef>
                <a:spcPts val="1000"/>
              </a:spcBef>
            </a:pPr>
            <a:r>
              <a:rPr lang="en-US" sz="2400" dirty="0">
                <a:ea typeface="+mn-lt"/>
                <a:cs typeface="+mn-lt"/>
              </a:rPr>
              <a:t>B) What was the initial height. </a:t>
            </a:r>
            <a:endParaRPr lang="en-US" dirty="0">
              <a:ea typeface="+mn-lt"/>
              <a:cs typeface="+mn-lt"/>
            </a:endParaRPr>
          </a:p>
          <a:p>
            <a:pPr>
              <a:lnSpc>
                <a:spcPct val="90000"/>
              </a:lnSpc>
              <a:spcBef>
                <a:spcPts val="1000"/>
              </a:spcBef>
            </a:pPr>
            <a:r>
              <a:rPr lang="en-US" sz="2400" dirty="0">
                <a:ea typeface="+mn-lt"/>
                <a:cs typeface="+mn-lt"/>
              </a:rPr>
              <a:t>C) If it continues the motion, what would be the impact velocity, and time for fall</a:t>
            </a:r>
            <a:endParaRPr lang="en-US">
              <a:cs typeface="Calibri"/>
            </a:endParaRPr>
          </a:p>
        </p:txBody>
      </p:sp>
      <p:sp>
        <p:nvSpPr>
          <p:cNvPr id="2" name="TextBox 1">
            <a:extLst>
              <a:ext uri="{FF2B5EF4-FFF2-40B4-BE49-F238E27FC236}">
                <a16:creationId xmlns:a16="http://schemas.microsoft.com/office/drawing/2014/main" id="{16ABAFA3-019B-4A04-85F7-D3735B4DCC68}"/>
              </a:ext>
            </a:extLst>
          </p:cNvPr>
          <p:cNvSpPr txBox="1"/>
          <p:nvPr/>
        </p:nvSpPr>
        <p:spPr>
          <a:xfrm>
            <a:off x="643003" y="4098100"/>
            <a:ext cx="1119826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Do the same problem model using different given numbers</a:t>
            </a:r>
            <a:endParaRPr lang="en-US" sz="2000" dirty="0">
              <a:cs typeface="Calibri" panose="020F0502020204030204"/>
            </a:endParaRPr>
          </a:p>
          <a:p>
            <a:r>
              <a:rPr lang="en-US" sz="2000" dirty="0">
                <a:cs typeface="Calibri" panose="020F0502020204030204"/>
              </a:rPr>
              <a:t>1) </a:t>
            </a:r>
            <a:r>
              <a:rPr lang="en-US" sz="2000" err="1">
                <a:cs typeface="Calibri"/>
              </a:rPr>
              <a:t>ymax</a:t>
            </a:r>
            <a:r>
              <a:rPr lang="en-US" sz="2000" dirty="0">
                <a:cs typeface="Calibri"/>
              </a:rPr>
              <a:t> = 20m t=1.5s Find Viy and the height</a:t>
            </a:r>
          </a:p>
          <a:p>
            <a:r>
              <a:rPr lang="en-US" sz="2000" dirty="0">
                <a:ea typeface="+mn-lt"/>
                <a:cs typeface="+mn-lt"/>
              </a:rPr>
              <a:t>2) </a:t>
            </a:r>
            <a:r>
              <a:rPr lang="en-US" sz="2000" err="1">
                <a:ea typeface="+mn-lt"/>
                <a:cs typeface="+mn-lt"/>
              </a:rPr>
              <a:t>ymax</a:t>
            </a:r>
            <a:r>
              <a:rPr lang="en-US" sz="2000" dirty="0">
                <a:ea typeface="+mn-lt"/>
                <a:cs typeface="+mn-lt"/>
              </a:rPr>
              <a:t> = 10m t=2.5s Find Viy and the height (this is a projectile from a water well</a:t>
            </a:r>
          </a:p>
          <a:p>
            <a:r>
              <a:rPr lang="en-US" sz="2000" dirty="0">
                <a:cs typeface="Calibri" panose="020F0502020204030204"/>
              </a:rPr>
              <a:t>3) </a:t>
            </a:r>
            <a:r>
              <a:rPr lang="en-US" sz="2000" dirty="0" err="1">
                <a:cs typeface="Calibri" panose="020F0502020204030204"/>
              </a:rPr>
              <a:t>ymax</a:t>
            </a:r>
            <a:r>
              <a:rPr lang="en-US" sz="2000" dirty="0">
                <a:cs typeface="Calibri" panose="020F0502020204030204"/>
              </a:rPr>
              <a:t>=?  t=3 seconds h=12 meters  find </a:t>
            </a:r>
            <a:r>
              <a:rPr lang="en-US" sz="2000" dirty="0" err="1">
                <a:cs typeface="Calibri" panose="020F0502020204030204"/>
              </a:rPr>
              <a:t>viy</a:t>
            </a:r>
            <a:r>
              <a:rPr lang="en-US" sz="2000" dirty="0">
                <a:cs typeface="Calibri" panose="020F0502020204030204"/>
              </a:rPr>
              <a:t> and </a:t>
            </a:r>
            <a:r>
              <a:rPr lang="en-US" sz="2000" dirty="0" err="1">
                <a:cs typeface="Calibri" panose="020F0502020204030204"/>
              </a:rPr>
              <a:t>ymax</a:t>
            </a:r>
            <a:endParaRPr lang="en-US" sz="2000" dirty="0">
              <a:cs typeface="Calibri" panose="020F0502020204030204"/>
            </a:endParaRPr>
          </a:p>
        </p:txBody>
      </p:sp>
    </p:spTree>
    <p:extLst>
      <p:ext uri="{BB962C8B-B14F-4D97-AF65-F5344CB8AC3E}">
        <p14:creationId xmlns:p14="http://schemas.microsoft.com/office/powerpoint/2010/main" val="140650579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2AD2-E569-40A5-89B4-6379882B3571}"/>
              </a:ext>
            </a:extLst>
          </p:cNvPr>
          <p:cNvSpPr>
            <a:spLocks noGrp="1"/>
          </p:cNvSpPr>
          <p:nvPr>
            <p:ph type="title"/>
          </p:nvPr>
        </p:nvSpPr>
        <p:spPr>
          <a:xfrm>
            <a:off x="838200" y="174625"/>
            <a:ext cx="10515600" cy="1325563"/>
          </a:xfrm>
        </p:spPr>
        <p:txBody>
          <a:bodyPr/>
          <a:lstStyle/>
          <a:p>
            <a:r>
              <a:rPr lang="en-US" dirty="0">
                <a:cs typeface="Calibri Light"/>
              </a:rPr>
              <a:t>VECTOR REPRESENTATIONS  2-D Motion</a:t>
            </a:r>
            <a:endParaRPr lang="en-US" dirty="0"/>
          </a:p>
        </p:txBody>
      </p:sp>
      <p:sp>
        <p:nvSpPr>
          <p:cNvPr id="4" name="TextBox 3">
            <a:extLst>
              <a:ext uri="{FF2B5EF4-FFF2-40B4-BE49-F238E27FC236}">
                <a16:creationId xmlns:a16="http://schemas.microsoft.com/office/drawing/2014/main" id="{CF1686F2-5C92-40D8-B7E4-BAAC642CCA25}"/>
              </a:ext>
            </a:extLst>
          </p:cNvPr>
          <p:cNvSpPr txBox="1"/>
          <p:nvPr/>
        </p:nvSpPr>
        <p:spPr>
          <a:xfrm>
            <a:off x="5241770" y="1694520"/>
            <a:ext cx="58083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3" name="TextBox 2">
            <a:extLst>
              <a:ext uri="{FF2B5EF4-FFF2-40B4-BE49-F238E27FC236}">
                <a16:creationId xmlns:a16="http://schemas.microsoft.com/office/drawing/2014/main" id="{EF0983FF-6814-4244-819F-1F15E11B3720}"/>
              </a:ext>
            </a:extLst>
          </p:cNvPr>
          <p:cNvSpPr txBox="1"/>
          <p:nvPr/>
        </p:nvSpPr>
        <p:spPr>
          <a:xfrm>
            <a:off x="601250" y="1156172"/>
            <a:ext cx="102796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Graphical    Magnitude/Angle        Components           Vector Representation</a:t>
            </a:r>
          </a:p>
        </p:txBody>
      </p:sp>
      <p:cxnSp>
        <p:nvCxnSpPr>
          <p:cNvPr id="5" name="Straight Arrow Connector 4">
            <a:extLst>
              <a:ext uri="{FF2B5EF4-FFF2-40B4-BE49-F238E27FC236}">
                <a16:creationId xmlns:a16="http://schemas.microsoft.com/office/drawing/2014/main" id="{DCC1AA54-D7E1-4EC1-941A-174856F2F861}"/>
              </a:ext>
            </a:extLst>
          </p:cNvPr>
          <p:cNvCxnSpPr/>
          <p:nvPr/>
        </p:nvCxnSpPr>
        <p:spPr>
          <a:xfrm flipV="1">
            <a:off x="395483" y="2108417"/>
            <a:ext cx="1258866" cy="1006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702B173-7288-4301-9954-002977A6139A}"/>
              </a:ext>
            </a:extLst>
          </p:cNvPr>
          <p:cNvCxnSpPr/>
          <p:nvPr/>
        </p:nvCxnSpPr>
        <p:spPr>
          <a:xfrm>
            <a:off x="694931" y="2589495"/>
            <a:ext cx="281837" cy="40709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54DEA31-6B82-44AF-9416-5D9428C2F47F}"/>
              </a:ext>
            </a:extLst>
          </p:cNvPr>
          <p:cNvCxnSpPr/>
          <p:nvPr/>
        </p:nvCxnSpPr>
        <p:spPr>
          <a:xfrm>
            <a:off x="1150958" y="2220889"/>
            <a:ext cx="386221" cy="43841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0FBF0AC-4D09-49D7-9650-52D39668FB59}"/>
              </a:ext>
            </a:extLst>
          </p:cNvPr>
          <p:cNvSpPr txBox="1"/>
          <p:nvPr/>
        </p:nvSpPr>
        <p:spPr>
          <a:xfrm>
            <a:off x="2174832" y="1554603"/>
            <a:ext cx="7534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3 units at 45 degrees           Vx=3 cos45=2.1 units          </a:t>
            </a:r>
            <a:r>
              <a:rPr lang="en-US" b="1" dirty="0"/>
              <a:t>V</a:t>
            </a:r>
            <a:r>
              <a:rPr lang="en-US" dirty="0"/>
              <a:t>=2.1 </a:t>
            </a:r>
            <a:r>
              <a:rPr lang="en-US" dirty="0" err="1"/>
              <a:t>i</a:t>
            </a:r>
            <a:r>
              <a:rPr lang="en-US" dirty="0"/>
              <a:t> + 2.1 j</a:t>
            </a:r>
          </a:p>
          <a:p>
            <a:r>
              <a:rPr lang="en-US" dirty="0">
                <a:cs typeface="Calibri"/>
              </a:rPr>
              <a:t>                                                 Vy=3 sin45 =2.1 units</a:t>
            </a:r>
          </a:p>
        </p:txBody>
      </p:sp>
      <p:sp>
        <p:nvSpPr>
          <p:cNvPr id="11" name="TextBox 10">
            <a:extLst>
              <a:ext uri="{FF2B5EF4-FFF2-40B4-BE49-F238E27FC236}">
                <a16:creationId xmlns:a16="http://schemas.microsoft.com/office/drawing/2014/main" id="{119A97D6-5556-473D-B013-A547A0533DA9}"/>
              </a:ext>
            </a:extLst>
          </p:cNvPr>
          <p:cNvSpPr txBox="1"/>
          <p:nvPr/>
        </p:nvSpPr>
        <p:spPr>
          <a:xfrm>
            <a:off x="2075714" y="2198728"/>
            <a:ext cx="876355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QUADRANTS AND DIRECTIONS</a:t>
            </a:r>
            <a:endParaRPr lang="en-US" sz="2000" dirty="0">
              <a:cs typeface="Calibri"/>
            </a:endParaRPr>
          </a:p>
          <a:p>
            <a:r>
              <a:rPr lang="en-US" sz="2000" dirty="0">
                <a:cs typeface="Calibri"/>
              </a:rPr>
              <a:t>First quadrant both components +, second quadrant x component -</a:t>
            </a:r>
          </a:p>
          <a:p>
            <a:r>
              <a:rPr lang="en-US" sz="2000">
                <a:cs typeface="Calibri"/>
              </a:rPr>
              <a:t>third quadrant both components -, fourth quadrant y component -</a:t>
            </a:r>
          </a:p>
          <a:p>
            <a:endParaRPr lang="en-US" sz="2000" dirty="0">
              <a:cs typeface="Calibri"/>
            </a:endParaRPr>
          </a:p>
        </p:txBody>
      </p:sp>
      <p:pic>
        <p:nvPicPr>
          <p:cNvPr id="17" name="Picture 17" descr="Standard coordinate system for a 2-D motion. Quadrants determines the sign,. If a vector is in the second quadrant, x-component is negative and y component is positive and so on&#10;">
            <a:extLst>
              <a:ext uri="{FF2B5EF4-FFF2-40B4-BE49-F238E27FC236}">
                <a16:creationId xmlns:a16="http://schemas.microsoft.com/office/drawing/2014/main" id="{6227B57F-3901-4DB4-87A9-61C90D222CD1}"/>
              </a:ext>
            </a:extLst>
          </p:cNvPr>
          <p:cNvPicPr>
            <a:picLocks noChangeAspect="1"/>
          </p:cNvPicPr>
          <p:nvPr/>
        </p:nvPicPr>
        <p:blipFill>
          <a:blip r:embed="rId3"/>
          <a:stretch>
            <a:fillRect/>
          </a:stretch>
        </p:blipFill>
        <p:spPr>
          <a:xfrm>
            <a:off x="163606" y="3214358"/>
            <a:ext cx="11618257" cy="3687392"/>
          </a:xfrm>
          <a:prstGeom prst="rect">
            <a:avLst/>
          </a:prstGeom>
        </p:spPr>
      </p:pic>
    </p:spTree>
    <p:extLst>
      <p:ext uri="{BB962C8B-B14F-4D97-AF65-F5344CB8AC3E}">
        <p14:creationId xmlns:p14="http://schemas.microsoft.com/office/powerpoint/2010/main" val="276925832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A0CF-0B25-4D5C-87F1-8BC24705D4E4}"/>
              </a:ext>
            </a:extLst>
          </p:cNvPr>
          <p:cNvSpPr>
            <a:spLocks noGrp="1"/>
          </p:cNvSpPr>
          <p:nvPr>
            <p:ph type="title"/>
          </p:nvPr>
        </p:nvSpPr>
        <p:spPr>
          <a:xfrm>
            <a:off x="838200" y="3175"/>
            <a:ext cx="10515600" cy="1146269"/>
          </a:xfrm>
        </p:spPr>
        <p:txBody>
          <a:bodyPr/>
          <a:lstStyle/>
          <a:p>
            <a:r>
              <a:rPr lang="en-US">
                <a:cs typeface="Calibri Light"/>
              </a:rPr>
              <a:t>MODEL PROBLEMS</a:t>
            </a:r>
            <a:endParaRPr lang="en-US" dirty="0"/>
          </a:p>
        </p:txBody>
      </p:sp>
      <p:sp>
        <p:nvSpPr>
          <p:cNvPr id="3" name="Content Placeholder 2">
            <a:extLst>
              <a:ext uri="{FF2B5EF4-FFF2-40B4-BE49-F238E27FC236}">
                <a16:creationId xmlns:a16="http://schemas.microsoft.com/office/drawing/2014/main" id="{126A3069-23DC-475C-9870-2A3812A21F90}"/>
              </a:ext>
            </a:extLst>
          </p:cNvPr>
          <p:cNvSpPr>
            <a:spLocks noGrp="1"/>
          </p:cNvSpPr>
          <p:nvPr>
            <p:ph idx="1"/>
          </p:nvPr>
        </p:nvSpPr>
        <p:spPr>
          <a:xfrm>
            <a:off x="9982200" y="-10783318"/>
            <a:ext cx="10515600" cy="4351338"/>
          </a:xfrm>
        </p:spPr>
        <p:txBody>
          <a:bodyPr/>
          <a:lstStyle/>
          <a:p>
            <a:endParaRPr lang="en-US"/>
          </a:p>
        </p:txBody>
      </p:sp>
      <p:sp>
        <p:nvSpPr>
          <p:cNvPr id="4" name="TextBox 3">
            <a:extLst>
              <a:ext uri="{FF2B5EF4-FFF2-40B4-BE49-F238E27FC236}">
                <a16:creationId xmlns:a16="http://schemas.microsoft.com/office/drawing/2014/main" id="{C515B4BE-8223-4359-AC0F-02D9DBBFE9E4}"/>
              </a:ext>
            </a:extLst>
          </p:cNvPr>
          <p:cNvSpPr txBox="1"/>
          <p:nvPr/>
        </p:nvSpPr>
        <p:spPr>
          <a:xfrm>
            <a:off x="992842" y="1104901"/>
            <a:ext cx="909693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vx  =v cos(θ)    angle measured with respect to x-axis</a:t>
            </a:r>
            <a:endParaRPr lang="en-US"/>
          </a:p>
          <a:p>
            <a:r>
              <a:rPr lang="en-US">
                <a:ea typeface="+mn-lt"/>
                <a:cs typeface="+mn-lt"/>
              </a:rPr>
              <a:t>vy=v sin(θ)       angle measured with respect to x-axis</a:t>
            </a:r>
          </a:p>
          <a:p>
            <a:r>
              <a:rPr lang="en-US">
                <a:ea typeface="+mn-lt"/>
                <a:cs typeface="+mn-lt"/>
              </a:rPr>
              <a:t>v=|</a:t>
            </a:r>
            <a:r>
              <a:rPr lang="en-US" b="1">
                <a:ea typeface="+mn-lt"/>
                <a:cs typeface="+mn-lt"/>
              </a:rPr>
              <a:t>v</a:t>
            </a:r>
            <a:r>
              <a:rPr lang="en-US">
                <a:ea typeface="+mn-lt"/>
                <a:cs typeface="+mn-lt"/>
              </a:rPr>
              <a:t>|=sqrt(vx</a:t>
            </a:r>
            <a:r>
              <a:rPr lang="en-US" baseline="30000">
                <a:ea typeface="+mn-lt"/>
                <a:cs typeface="+mn-lt"/>
              </a:rPr>
              <a:t>2</a:t>
            </a:r>
            <a:r>
              <a:rPr lang="en-US">
                <a:ea typeface="+mn-lt"/>
                <a:cs typeface="+mn-lt"/>
              </a:rPr>
              <a:t> + vy</a:t>
            </a:r>
            <a:r>
              <a:rPr lang="en-US" baseline="30000">
                <a:ea typeface="+mn-lt"/>
                <a:cs typeface="+mn-lt"/>
              </a:rPr>
              <a:t>2</a:t>
            </a:r>
            <a:r>
              <a:rPr lang="en-US">
                <a:ea typeface="+mn-lt"/>
                <a:cs typeface="+mn-lt"/>
              </a:rPr>
              <a:t>) Pythagorean Theorem</a:t>
            </a:r>
            <a:endParaRPr lang="en-US" baseline="30000">
              <a:ea typeface="+mn-lt"/>
              <a:cs typeface="+mn-lt"/>
            </a:endParaRPr>
          </a:p>
          <a:p>
            <a:r>
              <a:rPr lang="en-US">
                <a:ea typeface="+mn-lt"/>
                <a:cs typeface="+mn-lt"/>
              </a:rPr>
              <a:t>tanθ=vy/vx  </a:t>
            </a:r>
          </a:p>
          <a:p>
            <a:r>
              <a:rPr lang="en-US">
                <a:ea typeface="+mn-lt"/>
                <a:cs typeface="+mn-lt"/>
              </a:rPr>
              <a:t>𝜃=tan-1(vy/vx)  or 𝜃=tan-1(vy/vx)+π based on quadrant</a:t>
            </a:r>
            <a:endParaRPr lang="en-US"/>
          </a:p>
          <a:p>
            <a:r>
              <a:rPr lang="en-US" b="1">
                <a:ea typeface="+mn-lt"/>
                <a:cs typeface="+mn-lt"/>
              </a:rPr>
              <a:t>v</a:t>
            </a:r>
            <a:r>
              <a:rPr lang="en-US">
                <a:ea typeface="+mn-lt"/>
                <a:cs typeface="+mn-lt"/>
              </a:rPr>
              <a:t>= vx </a:t>
            </a:r>
            <a:r>
              <a:rPr lang="en-US" b="1">
                <a:ea typeface="+mn-lt"/>
                <a:cs typeface="+mn-lt"/>
              </a:rPr>
              <a:t>i </a:t>
            </a:r>
            <a:r>
              <a:rPr lang="en-US">
                <a:ea typeface="+mn-lt"/>
                <a:cs typeface="+mn-lt"/>
              </a:rPr>
              <a:t>+ vy</a:t>
            </a:r>
            <a:r>
              <a:rPr lang="en-US" b="1">
                <a:ea typeface="+mn-lt"/>
                <a:cs typeface="+mn-lt"/>
              </a:rPr>
              <a:t> j </a:t>
            </a:r>
          </a:p>
          <a:p>
            <a:endParaRPr lang="en-US" b="1" dirty="0">
              <a:cs typeface="Calibri"/>
            </a:endParaRPr>
          </a:p>
          <a:p>
            <a:endParaRPr lang="en-US" dirty="0">
              <a:cs typeface="Calibri"/>
            </a:endParaRPr>
          </a:p>
        </p:txBody>
      </p:sp>
      <p:sp>
        <p:nvSpPr>
          <p:cNvPr id="5" name="TextBox 4">
            <a:extLst>
              <a:ext uri="{FF2B5EF4-FFF2-40B4-BE49-F238E27FC236}">
                <a16:creationId xmlns:a16="http://schemas.microsoft.com/office/drawing/2014/main" id="{7E6CE5AF-8A93-4B51-B38F-C8CD4AE4DE26}"/>
              </a:ext>
            </a:extLst>
          </p:cNvPr>
          <p:cNvSpPr txBox="1"/>
          <p:nvPr/>
        </p:nvSpPr>
        <p:spPr>
          <a:xfrm>
            <a:off x="656665" y="3099548"/>
            <a:ext cx="105536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 x-component of velocity is vx=3m/s and y component is vy=4m/s. Write the velocity </a:t>
            </a:r>
            <a:r>
              <a:rPr lang="en-US">
                <a:ea typeface="+mn-lt"/>
                <a:cs typeface="+mn-lt"/>
              </a:rPr>
              <a:t>as vector representation,</a:t>
            </a:r>
            <a:r>
              <a:rPr lang="en-US">
                <a:cs typeface="Calibri"/>
              </a:rPr>
              <a:t> in magnitude/angle form, and show it graphically</a:t>
            </a:r>
          </a:p>
          <a:p>
            <a:endParaRPr lang="en-US" dirty="0">
              <a:cs typeface="Calibri"/>
            </a:endParaRPr>
          </a:p>
          <a:p>
            <a:r>
              <a:rPr lang="en-US" b="1">
                <a:cs typeface="Calibri"/>
              </a:rPr>
              <a:t>v</a:t>
            </a:r>
            <a:r>
              <a:rPr lang="en-US">
                <a:cs typeface="Calibri"/>
              </a:rPr>
              <a:t>= 3 i + 4 j    V has a magnitude of 5m/s making 53degrees with the x-axis         </a:t>
            </a:r>
            <a:r>
              <a:rPr lang="en-US" b="1">
                <a:cs typeface="Calibri"/>
              </a:rPr>
              <a:t>  v</a:t>
            </a:r>
          </a:p>
          <a:p>
            <a:endParaRPr lang="en-US" b="1" dirty="0">
              <a:cs typeface="Calibri"/>
            </a:endParaRPr>
          </a:p>
          <a:p>
            <a:endParaRPr lang="en-US" b="1" dirty="0">
              <a:cs typeface="Calibri"/>
            </a:endParaRPr>
          </a:p>
          <a:p>
            <a:r>
              <a:rPr lang="en-US">
                <a:cs typeface="Calibri"/>
              </a:rPr>
              <a:t>2) An object has an acceleration of 4.0 m/s^2  making –45 degrees with the x-axis. Find ax,ay. Show the </a:t>
            </a:r>
            <a:r>
              <a:rPr lang="en-US" dirty="0">
                <a:cs typeface="Calibri"/>
              </a:rPr>
              <a:t>vector</a:t>
            </a:r>
          </a:p>
          <a:p>
            <a:r>
              <a:rPr lang="en-US">
                <a:cs typeface="Calibri"/>
              </a:rPr>
              <a:t>ax  =a cos(θ)    ay=a sin(θ)  ax=2.3m/s^2 ay=-2.3 m/s^2       </a:t>
            </a:r>
            <a:r>
              <a:rPr lang="en-US" b="1">
                <a:cs typeface="Calibri"/>
              </a:rPr>
              <a:t>a</a:t>
            </a:r>
            <a:endParaRPr lang="en-US" b="1"/>
          </a:p>
        </p:txBody>
      </p:sp>
      <p:cxnSp>
        <p:nvCxnSpPr>
          <p:cNvPr id="7" name="Straight Arrow Connector 6">
            <a:extLst>
              <a:ext uri="{FF2B5EF4-FFF2-40B4-BE49-F238E27FC236}">
                <a16:creationId xmlns:a16="http://schemas.microsoft.com/office/drawing/2014/main" id="{C2FC975C-1FF5-446C-99E0-857CD217AB0F}"/>
              </a:ext>
            </a:extLst>
          </p:cNvPr>
          <p:cNvCxnSpPr/>
          <p:nvPr/>
        </p:nvCxnSpPr>
        <p:spPr>
          <a:xfrm flipV="1">
            <a:off x="8003241" y="3572435"/>
            <a:ext cx="735106" cy="114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057EC68-C556-4AED-A54F-8B6344C0EE20}"/>
              </a:ext>
            </a:extLst>
          </p:cNvPr>
          <p:cNvCxnSpPr/>
          <p:nvPr/>
        </p:nvCxnSpPr>
        <p:spPr>
          <a:xfrm>
            <a:off x="6095440" y="54006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6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F0DE-BA71-4E5E-89E1-7CF1E03BC8E4}"/>
              </a:ext>
            </a:extLst>
          </p:cNvPr>
          <p:cNvSpPr>
            <a:spLocks noGrp="1"/>
          </p:cNvSpPr>
          <p:nvPr>
            <p:ph type="title"/>
          </p:nvPr>
        </p:nvSpPr>
        <p:spPr>
          <a:xfrm>
            <a:off x="670112" y="51360"/>
            <a:ext cx="10515600" cy="1325563"/>
          </a:xfrm>
        </p:spPr>
        <p:txBody>
          <a:bodyPr/>
          <a:lstStyle/>
          <a:p>
            <a:r>
              <a:rPr lang="en-US" dirty="0">
                <a:cs typeface="Calibri Light"/>
              </a:rPr>
              <a:t>ACTIVITY VECTORS</a:t>
            </a:r>
            <a:endParaRPr lang="en-US" dirty="0"/>
          </a:p>
        </p:txBody>
      </p:sp>
      <p:graphicFrame>
        <p:nvGraphicFramePr>
          <p:cNvPr id="6" name="Table 8">
            <a:extLst>
              <a:ext uri="{FF2B5EF4-FFF2-40B4-BE49-F238E27FC236}">
                <a16:creationId xmlns:a16="http://schemas.microsoft.com/office/drawing/2014/main" id="{DE27B8BF-1FE8-4BED-94FE-81C57D6FD1EC}"/>
              </a:ext>
            </a:extLst>
          </p:cNvPr>
          <p:cNvGraphicFramePr>
            <a:graphicFrameLocks noGrp="1"/>
          </p:cNvGraphicFramePr>
          <p:nvPr>
            <p:extLst>
              <p:ext uri="{D42A27DB-BD31-4B8C-83A1-F6EECF244321}">
                <p14:modId xmlns:p14="http://schemas.microsoft.com/office/powerpoint/2010/main" val="3943611741"/>
              </p:ext>
            </p:extLst>
          </p:nvPr>
        </p:nvGraphicFramePr>
        <p:xfrm>
          <a:off x="857475" y="2380847"/>
          <a:ext cx="9656136" cy="4126752"/>
        </p:xfrm>
        <a:graphic>
          <a:graphicData uri="http://schemas.openxmlformats.org/drawingml/2006/table">
            <a:tbl>
              <a:tblPr firstRow="1" bandRow="1">
                <a:tableStyleId>{5C22544A-7EE6-4342-B048-85BDC9FD1C3A}</a:tableStyleId>
              </a:tblPr>
              <a:tblGrid>
                <a:gridCol w="1312101">
                  <a:extLst>
                    <a:ext uri="{9D8B030D-6E8A-4147-A177-3AD203B41FA5}">
                      <a16:colId xmlns:a16="http://schemas.microsoft.com/office/drawing/2014/main" val="3317418726"/>
                    </a:ext>
                  </a:extLst>
                </a:gridCol>
                <a:gridCol w="1268847">
                  <a:extLst>
                    <a:ext uri="{9D8B030D-6E8A-4147-A177-3AD203B41FA5}">
                      <a16:colId xmlns:a16="http://schemas.microsoft.com/office/drawing/2014/main" val="256707894"/>
                    </a:ext>
                  </a:extLst>
                </a:gridCol>
                <a:gridCol w="966052">
                  <a:extLst>
                    <a:ext uri="{9D8B030D-6E8A-4147-A177-3AD203B41FA5}">
                      <a16:colId xmlns:a16="http://schemas.microsoft.com/office/drawing/2014/main" val="1639254987"/>
                    </a:ext>
                  </a:extLst>
                </a:gridCol>
                <a:gridCol w="1052565">
                  <a:extLst>
                    <a:ext uri="{9D8B030D-6E8A-4147-A177-3AD203B41FA5}">
                      <a16:colId xmlns:a16="http://schemas.microsoft.com/office/drawing/2014/main" val="3196599336"/>
                    </a:ext>
                  </a:extLst>
                </a:gridCol>
                <a:gridCol w="1960946">
                  <a:extLst>
                    <a:ext uri="{9D8B030D-6E8A-4147-A177-3AD203B41FA5}">
                      <a16:colId xmlns:a16="http://schemas.microsoft.com/office/drawing/2014/main" val="911143926"/>
                    </a:ext>
                  </a:extLst>
                </a:gridCol>
                <a:gridCol w="3095625">
                  <a:extLst>
                    <a:ext uri="{9D8B030D-6E8A-4147-A177-3AD203B41FA5}">
                      <a16:colId xmlns:a16="http://schemas.microsoft.com/office/drawing/2014/main" val="2033495046"/>
                    </a:ext>
                  </a:extLst>
                </a:gridCol>
              </a:tblGrid>
              <a:tr h="593680">
                <a:tc gridSpan="2">
                  <a:txBody>
                    <a:bodyPr/>
                    <a:lstStyle/>
                    <a:p>
                      <a:r>
                        <a:rPr lang="en-US" dirty="0"/>
                        <a:t>Magnitude Angle Form</a:t>
                      </a:r>
                    </a:p>
                  </a:txBody>
                  <a:tcPr/>
                </a:tc>
                <a:tc hMerge="1">
                  <a:txBody>
                    <a:bodyPr/>
                    <a:lstStyle/>
                    <a:p>
                      <a:endParaRPr lang="en-US"/>
                    </a:p>
                  </a:txBody>
                  <a:tcPr/>
                </a:tc>
                <a:tc gridSpan="2">
                  <a:txBody>
                    <a:bodyPr/>
                    <a:lstStyle/>
                    <a:p>
                      <a:r>
                        <a:rPr lang="en-US" dirty="0"/>
                        <a:t>Component Form</a:t>
                      </a:r>
                    </a:p>
                  </a:txBody>
                  <a:tcPr/>
                </a:tc>
                <a:tc hMerge="1">
                  <a:txBody>
                    <a:bodyPr/>
                    <a:lstStyle/>
                    <a:p>
                      <a:endParaRPr lang="en-US"/>
                    </a:p>
                  </a:txBody>
                  <a:tcPr/>
                </a:tc>
                <a:tc>
                  <a:txBody>
                    <a:bodyPr/>
                    <a:lstStyle/>
                    <a:p>
                      <a:r>
                        <a:rPr lang="en-US" dirty="0"/>
                        <a:t>Vector Form</a:t>
                      </a:r>
                    </a:p>
                  </a:txBody>
                  <a:tcPr/>
                </a:tc>
                <a:tc>
                  <a:txBody>
                    <a:bodyPr/>
                    <a:lstStyle/>
                    <a:p>
                      <a:r>
                        <a:rPr lang="en-US" dirty="0"/>
                        <a:t>Graphical</a:t>
                      </a:r>
                    </a:p>
                  </a:txBody>
                  <a:tcPr/>
                </a:tc>
                <a:extLst>
                  <a:ext uri="{0D108BD9-81ED-4DB2-BD59-A6C34878D82A}">
                    <a16:rowId xmlns:a16="http://schemas.microsoft.com/office/drawing/2014/main" val="1041566222"/>
                  </a:ext>
                </a:extLst>
              </a:tr>
              <a:tr h="593680">
                <a:tc>
                  <a:txBody>
                    <a:bodyPr/>
                    <a:lstStyle/>
                    <a:p>
                      <a:r>
                        <a:rPr lang="en-US" dirty="0"/>
                        <a:t>Magnitude</a:t>
                      </a:r>
                    </a:p>
                  </a:txBody>
                  <a:tcPr/>
                </a:tc>
                <a:tc>
                  <a:txBody>
                    <a:bodyPr/>
                    <a:lstStyle/>
                    <a:p>
                      <a:r>
                        <a:rPr lang="en-US" dirty="0"/>
                        <a:t>Angle</a:t>
                      </a:r>
                    </a:p>
                  </a:txBody>
                  <a:tcPr/>
                </a:tc>
                <a:tc>
                  <a:txBody>
                    <a:bodyPr/>
                    <a:lstStyle/>
                    <a:p>
                      <a:r>
                        <a:rPr lang="en-US" dirty="0"/>
                        <a:t>ax</a:t>
                      </a:r>
                    </a:p>
                  </a:txBody>
                  <a:tcPr/>
                </a:tc>
                <a:tc>
                  <a:txBody>
                    <a:bodyPr/>
                    <a:lstStyle/>
                    <a:p>
                      <a:r>
                        <a:rPr lang="en-US" dirty="0"/>
                        <a:t>ay</a:t>
                      </a:r>
                    </a:p>
                  </a:txBody>
                  <a:tcPr/>
                </a:tc>
                <a:tc>
                  <a:txBody>
                    <a:bodyPr/>
                    <a:lstStyle/>
                    <a:p>
                      <a:r>
                        <a:rPr lang="en-US" dirty="0"/>
                        <a:t>ax </a:t>
                      </a:r>
                      <a:r>
                        <a:rPr lang="en-US" b="1" dirty="0" err="1"/>
                        <a:t>i</a:t>
                      </a:r>
                      <a:r>
                        <a:rPr lang="en-US" b="1" dirty="0"/>
                        <a:t> </a:t>
                      </a:r>
                      <a:r>
                        <a:rPr lang="en-US" dirty="0"/>
                        <a:t>+ ay </a:t>
                      </a:r>
                      <a:r>
                        <a:rPr lang="en-US" b="1" dirty="0"/>
                        <a:t>j</a:t>
                      </a:r>
                    </a:p>
                  </a:txBody>
                  <a:tcPr/>
                </a:tc>
                <a:tc>
                  <a:txBody>
                    <a:bodyPr/>
                    <a:lstStyle/>
                    <a:p>
                      <a:pPr lvl="0">
                        <a:buNone/>
                      </a:pPr>
                      <a:r>
                        <a:rPr lang="en-US" sz="1800" b="0" i="0" u="none" strike="noStrike" noProof="0" dirty="0">
                          <a:latin typeface="Calibri"/>
                        </a:rPr>
                        <a:t>Choose a scale. Show the arrow in the correct direction</a:t>
                      </a:r>
                      <a:endParaRPr lang="en-US" dirty="0"/>
                    </a:p>
                  </a:txBody>
                  <a:tcPr/>
                </a:tc>
                <a:extLst>
                  <a:ext uri="{0D108BD9-81ED-4DB2-BD59-A6C34878D82A}">
                    <a16:rowId xmlns:a16="http://schemas.microsoft.com/office/drawing/2014/main" val="1697560313"/>
                  </a:ext>
                </a:extLst>
              </a:tr>
              <a:tr h="593680">
                <a:tc>
                  <a:txBody>
                    <a:bodyPr/>
                    <a:lstStyle/>
                    <a:p>
                      <a:r>
                        <a:rPr lang="en-US" dirty="0"/>
                        <a:t>15</a:t>
                      </a:r>
                    </a:p>
                  </a:txBody>
                  <a:tcPr/>
                </a:tc>
                <a:tc>
                  <a:txBody>
                    <a:bodyPr/>
                    <a:lstStyle/>
                    <a:p>
                      <a:r>
                        <a:rPr lang="en-US" dirty="0"/>
                        <a:t>53.1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5833120"/>
                  </a:ext>
                </a:extLst>
              </a:tr>
              <a:tr h="593680">
                <a:tc>
                  <a:txBody>
                    <a:bodyPr/>
                    <a:lstStyle/>
                    <a:p>
                      <a:endParaRPr lang="en-US"/>
                    </a:p>
                  </a:txBody>
                  <a:tcPr/>
                </a:tc>
                <a:tc>
                  <a:txBody>
                    <a:bodyPr/>
                    <a:lstStyle/>
                    <a:p>
                      <a:endParaRPr lang="en-US"/>
                    </a:p>
                  </a:txBody>
                  <a:tcPr/>
                </a:tc>
                <a:tc>
                  <a:txBody>
                    <a:bodyPr/>
                    <a:lstStyle/>
                    <a:p>
                      <a:r>
                        <a:rPr lang="en-US" dirty="0"/>
                        <a:t>-5</a:t>
                      </a:r>
                    </a:p>
                  </a:txBody>
                  <a:tcPr/>
                </a:tc>
                <a:tc>
                  <a:txBody>
                    <a:bodyPr/>
                    <a:lstStyle/>
                    <a:p>
                      <a:r>
                        <a:rPr lang="en-US" dirty="0"/>
                        <a:t>-5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51001435"/>
                  </a:ext>
                </a:extLst>
              </a:tr>
              <a:tr h="5936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b="1" dirty="0"/>
                    </a:p>
                  </a:txBody>
                  <a:tcPr/>
                </a:tc>
                <a:tc>
                  <a:txBody>
                    <a:bodyPr/>
                    <a:lstStyle/>
                    <a:p>
                      <a:r>
                        <a:rPr lang="en-US" dirty="0"/>
                        <a:t>Two units to the West</a:t>
                      </a:r>
                    </a:p>
                  </a:txBody>
                  <a:tcPr/>
                </a:tc>
                <a:extLst>
                  <a:ext uri="{0D108BD9-81ED-4DB2-BD59-A6C34878D82A}">
                    <a16:rowId xmlns:a16="http://schemas.microsoft.com/office/drawing/2014/main" val="3392619224"/>
                  </a:ext>
                </a:extLst>
              </a:tr>
              <a:tr h="51827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lvl="0">
                        <a:buNone/>
                      </a:pPr>
                      <a:r>
                        <a:rPr lang="en-US" sz="1800" b="0" i="0" u="none" strike="noStrike" noProof="0" dirty="0">
                          <a:latin typeface="Calibri"/>
                        </a:rPr>
                        <a:t>12</a:t>
                      </a:r>
                      <a:r>
                        <a:rPr lang="en-US" sz="1800" b="1" i="0" u="none" strike="noStrike" noProof="0" dirty="0">
                          <a:latin typeface="Calibri"/>
                        </a:rPr>
                        <a:t>i </a:t>
                      </a:r>
                      <a:r>
                        <a:rPr lang="en-US" sz="1800" b="0" i="0" u="none" strike="noStrike" noProof="0" dirty="0">
                          <a:latin typeface="Calibri"/>
                        </a:rPr>
                        <a:t>+ 5</a:t>
                      </a:r>
                      <a:r>
                        <a:rPr lang="en-US" sz="1800" b="1" i="0" u="none" strike="noStrike" noProof="0" dirty="0">
                          <a:latin typeface="Calibri"/>
                        </a:rPr>
                        <a:t>j</a:t>
                      </a:r>
                      <a:endParaRPr lang="en-US" dirty="0"/>
                    </a:p>
                  </a:txBody>
                  <a:tcPr/>
                </a:tc>
                <a:tc>
                  <a:txBody>
                    <a:bodyPr/>
                    <a:lstStyle/>
                    <a:p>
                      <a:endParaRPr lang="en-US"/>
                    </a:p>
                  </a:txBody>
                  <a:tcPr/>
                </a:tc>
                <a:extLst>
                  <a:ext uri="{0D108BD9-81ED-4DB2-BD59-A6C34878D82A}">
                    <a16:rowId xmlns:a16="http://schemas.microsoft.com/office/drawing/2014/main" val="1578601282"/>
                  </a:ext>
                </a:extLst>
              </a:tr>
              <a:tr h="593680">
                <a:tc>
                  <a:txBody>
                    <a:bodyPr/>
                    <a:lstStyle/>
                    <a:p>
                      <a:r>
                        <a:rPr lang="en-US" dirty="0"/>
                        <a:t>5</a:t>
                      </a:r>
                    </a:p>
                  </a:txBody>
                  <a:tcPr/>
                </a:tc>
                <a:tc>
                  <a:txBody>
                    <a:bodyPr/>
                    <a:lstStyle/>
                    <a:p>
                      <a:endParaRPr lang="en-US"/>
                    </a:p>
                  </a:txBody>
                  <a:tcPr/>
                </a:tc>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36364781"/>
                  </a:ext>
                </a:extLst>
              </a:tr>
            </a:tbl>
          </a:graphicData>
        </a:graphic>
      </p:graphicFrame>
      <p:sp>
        <p:nvSpPr>
          <p:cNvPr id="9" name="TextBox 8">
            <a:extLst>
              <a:ext uri="{FF2B5EF4-FFF2-40B4-BE49-F238E27FC236}">
                <a16:creationId xmlns:a16="http://schemas.microsoft.com/office/drawing/2014/main" id="{03F65B3E-06B8-45B5-B261-D08ADB748AD7}"/>
              </a:ext>
            </a:extLst>
          </p:cNvPr>
          <p:cNvSpPr txBox="1"/>
          <p:nvPr/>
        </p:nvSpPr>
        <p:spPr>
          <a:xfrm>
            <a:off x="667871" y="1060077"/>
            <a:ext cx="109795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One representation of an acceleration vector</a:t>
            </a:r>
            <a:r>
              <a:rPr lang="en-US" sz="2400" b="1"/>
              <a:t> a </a:t>
            </a:r>
            <a:r>
              <a:rPr lang="en-US" sz="2400"/>
              <a:t>is given. Find the other representations.</a:t>
            </a:r>
          </a:p>
          <a:p>
            <a:r>
              <a:rPr lang="en-US" sz="2400">
                <a:cs typeface="Calibri"/>
              </a:rPr>
              <a:t>Choose a suitable scale for the graphical interpretation. For the last problem there are two solutions.</a:t>
            </a:r>
            <a:endParaRPr lang="en-US" sz="2400" dirty="0">
              <a:cs typeface="Calibri"/>
            </a:endParaRPr>
          </a:p>
        </p:txBody>
      </p:sp>
      <p:cxnSp>
        <p:nvCxnSpPr>
          <p:cNvPr id="10" name="Straight Arrow Connector 9">
            <a:extLst>
              <a:ext uri="{FF2B5EF4-FFF2-40B4-BE49-F238E27FC236}">
                <a16:creationId xmlns:a16="http://schemas.microsoft.com/office/drawing/2014/main" id="{831E4383-5CFC-4585-8B6C-9344E1AAB102}"/>
              </a:ext>
            </a:extLst>
          </p:cNvPr>
          <p:cNvCxnSpPr/>
          <p:nvPr/>
        </p:nvCxnSpPr>
        <p:spPr>
          <a:xfrm flipH="1">
            <a:off x="7735732" y="5243792"/>
            <a:ext cx="1169894"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FB9C08-C61A-436B-8E4F-67B471DEB1E6}"/>
              </a:ext>
            </a:extLst>
          </p:cNvPr>
          <p:cNvCxnSpPr/>
          <p:nvPr/>
        </p:nvCxnSpPr>
        <p:spPr>
          <a:xfrm>
            <a:off x="8372007" y="4975730"/>
            <a:ext cx="11206" cy="425823"/>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4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BE82-CE50-49A9-BD3C-947DD087B42D}"/>
              </a:ext>
            </a:extLst>
          </p:cNvPr>
          <p:cNvSpPr>
            <a:spLocks noGrp="1"/>
          </p:cNvSpPr>
          <p:nvPr>
            <p:ph type="title"/>
          </p:nvPr>
        </p:nvSpPr>
        <p:spPr>
          <a:xfrm>
            <a:off x="584200" y="111125"/>
            <a:ext cx="10515600" cy="1325563"/>
          </a:xfrm>
        </p:spPr>
        <p:txBody>
          <a:bodyPr/>
          <a:lstStyle/>
          <a:p>
            <a:r>
              <a:rPr lang="en-US">
                <a:cs typeface="Calibri Light"/>
              </a:rPr>
              <a:t>ACTIVITY VECTORS</a:t>
            </a:r>
            <a:endParaRPr lang="en-US"/>
          </a:p>
        </p:txBody>
      </p:sp>
      <p:sp>
        <p:nvSpPr>
          <p:cNvPr id="3" name="Content Placeholder 2">
            <a:extLst>
              <a:ext uri="{FF2B5EF4-FFF2-40B4-BE49-F238E27FC236}">
                <a16:creationId xmlns:a16="http://schemas.microsoft.com/office/drawing/2014/main" id="{86B364A2-8C6E-424A-BF70-D78AF1DE9090}"/>
              </a:ext>
            </a:extLst>
          </p:cNvPr>
          <p:cNvSpPr>
            <a:spLocks noGrp="1"/>
          </p:cNvSpPr>
          <p:nvPr>
            <p:ph idx="1"/>
          </p:nvPr>
        </p:nvSpPr>
        <p:spPr>
          <a:xfrm>
            <a:off x="277283" y="1285875"/>
            <a:ext cx="11626850" cy="1617211"/>
          </a:xfrm>
        </p:spPr>
        <p:txBody>
          <a:bodyPr vert="horz" lIns="91440" tIns="45720" rIns="91440" bIns="45720" rtlCol="0" anchor="t">
            <a:normAutofit lnSpcReduction="10000"/>
          </a:bodyPr>
          <a:lstStyle/>
          <a:p>
            <a:r>
              <a:rPr lang="en-US" sz="2400">
                <a:cs typeface="Calibri"/>
              </a:rPr>
              <a:t>Open </a:t>
            </a:r>
            <a:r>
              <a:rPr lang="en-US" sz="2400" dirty="0">
                <a:ea typeface="+mn-lt"/>
                <a:cs typeface="+mn-lt"/>
                <a:hlinkClick r:id="rId3"/>
              </a:rPr>
              <a:t>https://phet.colorado.edu/en/simulations/vector-addition</a:t>
            </a:r>
            <a:endParaRPr lang="en-US" sz="2400">
              <a:ea typeface="+mn-lt"/>
              <a:cs typeface="+mn-lt"/>
            </a:endParaRPr>
          </a:p>
          <a:p>
            <a:r>
              <a:rPr lang="en-US" sz="2400">
                <a:cs typeface="Calibri"/>
              </a:rPr>
              <a:t>Choose explore 2-D. Drag the vector "a" to the cartesian coordinates. </a:t>
            </a:r>
          </a:p>
          <a:p>
            <a:r>
              <a:rPr lang="en-US" sz="2400">
                <a:cs typeface="Calibri"/>
              </a:rPr>
              <a:t>Explore the sign for the vector components in various quadrants by rotating or resizing the vector.</a:t>
            </a:r>
            <a:endParaRPr lang="en-US" sz="2400" dirty="0">
              <a:cs typeface="Calibri"/>
            </a:endParaRPr>
          </a:p>
        </p:txBody>
      </p:sp>
      <p:pic>
        <p:nvPicPr>
          <p:cNvPr id="4" name="Picture 4" descr="This app gives component form and magnitude angle form from the graphical representation. ">
            <a:extLst>
              <a:ext uri="{FF2B5EF4-FFF2-40B4-BE49-F238E27FC236}">
                <a16:creationId xmlns:a16="http://schemas.microsoft.com/office/drawing/2014/main" id="{C911CEC7-19C8-4F92-B8F9-9C7A86CDD0E8}"/>
              </a:ext>
            </a:extLst>
          </p:cNvPr>
          <p:cNvPicPr>
            <a:picLocks noChangeAspect="1"/>
          </p:cNvPicPr>
          <p:nvPr/>
        </p:nvPicPr>
        <p:blipFill>
          <a:blip r:embed="rId4"/>
          <a:stretch>
            <a:fillRect/>
          </a:stretch>
        </p:blipFill>
        <p:spPr>
          <a:xfrm>
            <a:off x="2291444" y="2544393"/>
            <a:ext cx="7609113" cy="3957243"/>
          </a:xfrm>
          <a:prstGeom prst="rect">
            <a:avLst/>
          </a:prstGeom>
        </p:spPr>
      </p:pic>
    </p:spTree>
    <p:extLst>
      <p:ext uri="{BB962C8B-B14F-4D97-AF65-F5344CB8AC3E}">
        <p14:creationId xmlns:p14="http://schemas.microsoft.com/office/powerpoint/2010/main" val="244941574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F0DE-BA71-4E5E-89E1-7CF1E03BC8E4}"/>
              </a:ext>
            </a:extLst>
          </p:cNvPr>
          <p:cNvSpPr>
            <a:spLocks noGrp="1"/>
          </p:cNvSpPr>
          <p:nvPr>
            <p:ph type="title"/>
          </p:nvPr>
        </p:nvSpPr>
        <p:spPr>
          <a:xfrm>
            <a:off x="670112" y="51360"/>
            <a:ext cx="10515600" cy="1325563"/>
          </a:xfrm>
        </p:spPr>
        <p:txBody>
          <a:bodyPr/>
          <a:lstStyle/>
          <a:p>
            <a:r>
              <a:rPr lang="en-US">
                <a:cs typeface="Calibri Light"/>
              </a:rPr>
              <a:t>ACTIVITY VECTORS USING PHET</a:t>
            </a:r>
            <a:endParaRPr lang="en-US"/>
          </a:p>
        </p:txBody>
      </p:sp>
      <p:graphicFrame>
        <p:nvGraphicFramePr>
          <p:cNvPr id="6" name="Table 8">
            <a:extLst>
              <a:ext uri="{FF2B5EF4-FFF2-40B4-BE49-F238E27FC236}">
                <a16:creationId xmlns:a16="http://schemas.microsoft.com/office/drawing/2014/main" id="{DE27B8BF-1FE8-4BED-94FE-81C57D6FD1EC}"/>
              </a:ext>
            </a:extLst>
          </p:cNvPr>
          <p:cNvGraphicFramePr>
            <a:graphicFrameLocks noGrp="1"/>
          </p:cNvGraphicFramePr>
          <p:nvPr>
            <p:extLst>
              <p:ext uri="{D42A27DB-BD31-4B8C-83A1-F6EECF244321}">
                <p14:modId xmlns:p14="http://schemas.microsoft.com/office/powerpoint/2010/main" val="2503595777"/>
              </p:ext>
            </p:extLst>
          </p:nvPr>
        </p:nvGraphicFramePr>
        <p:xfrm>
          <a:off x="560294" y="2375647"/>
          <a:ext cx="8406699" cy="4173152"/>
        </p:xfrm>
        <a:graphic>
          <a:graphicData uri="http://schemas.openxmlformats.org/drawingml/2006/table">
            <a:tbl>
              <a:tblPr firstRow="1" bandRow="1">
                <a:tableStyleId>{5C22544A-7EE6-4342-B048-85BDC9FD1C3A}</a:tableStyleId>
              </a:tblPr>
              <a:tblGrid>
                <a:gridCol w="1316691">
                  <a:extLst>
                    <a:ext uri="{9D8B030D-6E8A-4147-A177-3AD203B41FA5}">
                      <a16:colId xmlns:a16="http://schemas.microsoft.com/office/drawing/2014/main" val="3317418726"/>
                    </a:ext>
                  </a:extLst>
                </a:gridCol>
                <a:gridCol w="1022960">
                  <a:extLst>
                    <a:ext uri="{9D8B030D-6E8A-4147-A177-3AD203B41FA5}">
                      <a16:colId xmlns:a16="http://schemas.microsoft.com/office/drawing/2014/main" val="256707894"/>
                    </a:ext>
                  </a:extLst>
                </a:gridCol>
                <a:gridCol w="875735">
                  <a:extLst>
                    <a:ext uri="{9D8B030D-6E8A-4147-A177-3AD203B41FA5}">
                      <a16:colId xmlns:a16="http://schemas.microsoft.com/office/drawing/2014/main" val="1639254987"/>
                    </a:ext>
                  </a:extLst>
                </a:gridCol>
                <a:gridCol w="954160">
                  <a:extLst>
                    <a:ext uri="{9D8B030D-6E8A-4147-A177-3AD203B41FA5}">
                      <a16:colId xmlns:a16="http://schemas.microsoft.com/office/drawing/2014/main" val="3196599336"/>
                    </a:ext>
                  </a:extLst>
                </a:gridCol>
                <a:gridCol w="1777615">
                  <a:extLst>
                    <a:ext uri="{9D8B030D-6E8A-4147-A177-3AD203B41FA5}">
                      <a16:colId xmlns:a16="http://schemas.microsoft.com/office/drawing/2014/main" val="911143926"/>
                    </a:ext>
                  </a:extLst>
                </a:gridCol>
                <a:gridCol w="2459538">
                  <a:extLst>
                    <a:ext uri="{9D8B030D-6E8A-4147-A177-3AD203B41FA5}">
                      <a16:colId xmlns:a16="http://schemas.microsoft.com/office/drawing/2014/main" val="2033495046"/>
                    </a:ext>
                  </a:extLst>
                </a:gridCol>
              </a:tblGrid>
              <a:tr h="593680">
                <a:tc gridSpan="2">
                  <a:txBody>
                    <a:bodyPr/>
                    <a:lstStyle/>
                    <a:p>
                      <a:r>
                        <a:rPr lang="en-US"/>
                        <a:t>Magnitude Angle Form</a:t>
                      </a:r>
                    </a:p>
                  </a:txBody>
                  <a:tcPr/>
                </a:tc>
                <a:tc hMerge="1">
                  <a:txBody>
                    <a:bodyPr/>
                    <a:lstStyle/>
                    <a:p>
                      <a:endParaRPr lang="en-US"/>
                    </a:p>
                  </a:txBody>
                  <a:tcPr/>
                </a:tc>
                <a:tc gridSpan="2">
                  <a:txBody>
                    <a:bodyPr/>
                    <a:lstStyle/>
                    <a:p>
                      <a:r>
                        <a:rPr lang="en-US"/>
                        <a:t>Component Form</a:t>
                      </a:r>
                    </a:p>
                  </a:txBody>
                  <a:tcPr/>
                </a:tc>
                <a:tc hMerge="1">
                  <a:txBody>
                    <a:bodyPr/>
                    <a:lstStyle/>
                    <a:p>
                      <a:endParaRPr lang="en-US"/>
                    </a:p>
                  </a:txBody>
                  <a:tcPr/>
                </a:tc>
                <a:tc>
                  <a:txBody>
                    <a:bodyPr/>
                    <a:lstStyle/>
                    <a:p>
                      <a:r>
                        <a:rPr lang="en-US"/>
                        <a:t>Vector Form</a:t>
                      </a:r>
                      <a:endParaRPr lang="en-US" dirty="0"/>
                    </a:p>
                  </a:txBody>
                  <a:tcPr/>
                </a:tc>
                <a:tc>
                  <a:txBody>
                    <a:bodyPr/>
                    <a:lstStyle/>
                    <a:p>
                      <a:r>
                        <a:rPr lang="en-US"/>
                        <a:t>Graphical</a:t>
                      </a:r>
                    </a:p>
                  </a:txBody>
                  <a:tcPr/>
                </a:tc>
                <a:extLst>
                  <a:ext uri="{0D108BD9-81ED-4DB2-BD59-A6C34878D82A}">
                    <a16:rowId xmlns:a16="http://schemas.microsoft.com/office/drawing/2014/main" val="1041566222"/>
                  </a:ext>
                </a:extLst>
              </a:tr>
              <a:tr h="593680">
                <a:tc>
                  <a:txBody>
                    <a:bodyPr/>
                    <a:lstStyle/>
                    <a:p>
                      <a:r>
                        <a:rPr lang="en-US"/>
                        <a:t>Magnitude</a:t>
                      </a:r>
                    </a:p>
                  </a:txBody>
                  <a:tcPr/>
                </a:tc>
                <a:tc>
                  <a:txBody>
                    <a:bodyPr/>
                    <a:lstStyle/>
                    <a:p>
                      <a:r>
                        <a:rPr lang="en-US"/>
                        <a:t>Angle</a:t>
                      </a:r>
                    </a:p>
                  </a:txBody>
                  <a:tcPr/>
                </a:tc>
                <a:tc>
                  <a:txBody>
                    <a:bodyPr/>
                    <a:lstStyle/>
                    <a:p>
                      <a:r>
                        <a:rPr lang="en-US"/>
                        <a:t>ax</a:t>
                      </a:r>
                    </a:p>
                  </a:txBody>
                  <a:tcPr/>
                </a:tc>
                <a:tc>
                  <a:txBody>
                    <a:bodyPr/>
                    <a:lstStyle/>
                    <a:p>
                      <a:r>
                        <a:rPr lang="en-US"/>
                        <a:t>ay</a:t>
                      </a:r>
                      <a:endParaRPr lang="en-US" dirty="0"/>
                    </a:p>
                  </a:txBody>
                  <a:tcPr/>
                </a:tc>
                <a:tc>
                  <a:txBody>
                    <a:bodyPr/>
                    <a:lstStyle/>
                    <a:p>
                      <a:r>
                        <a:rPr lang="en-US"/>
                        <a:t>ax </a:t>
                      </a:r>
                      <a:r>
                        <a:rPr lang="en-US" b="1"/>
                        <a:t>i </a:t>
                      </a:r>
                      <a:r>
                        <a:rPr lang="en-US"/>
                        <a:t>+ ay </a:t>
                      </a:r>
                      <a:r>
                        <a:rPr lang="en-US" b="1"/>
                        <a:t>j</a:t>
                      </a:r>
                    </a:p>
                  </a:txBody>
                  <a:tcPr/>
                </a:tc>
                <a:tc>
                  <a:txBody>
                    <a:bodyPr/>
                    <a:lstStyle/>
                    <a:p>
                      <a:r>
                        <a:rPr lang="en-US"/>
                        <a:t>Choose a scale</a:t>
                      </a:r>
                    </a:p>
                    <a:p>
                      <a:pPr lvl="0">
                        <a:buNone/>
                      </a:pPr>
                      <a:r>
                        <a:rPr lang="en-US"/>
                        <a:t>Show the arrow</a:t>
                      </a:r>
                      <a:endParaRPr lang="en-US" dirty="0"/>
                    </a:p>
                  </a:txBody>
                  <a:tcPr/>
                </a:tc>
                <a:extLst>
                  <a:ext uri="{0D108BD9-81ED-4DB2-BD59-A6C34878D82A}">
                    <a16:rowId xmlns:a16="http://schemas.microsoft.com/office/drawing/2014/main" val="1697560313"/>
                  </a:ext>
                </a:extLst>
              </a:tr>
              <a:tr h="593680">
                <a:tc>
                  <a:txBody>
                    <a:bodyPr/>
                    <a:lstStyle/>
                    <a:p>
                      <a:r>
                        <a:rPr lang="en-US"/>
                        <a:t>15</a:t>
                      </a:r>
                    </a:p>
                  </a:txBody>
                  <a:tcPr/>
                </a:tc>
                <a:tc>
                  <a:txBody>
                    <a:bodyPr/>
                    <a:lstStyle/>
                    <a:p>
                      <a:r>
                        <a:rPr lang="en-US"/>
                        <a:t>53.1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5833120"/>
                  </a:ext>
                </a:extLst>
              </a:tr>
              <a:tr h="593680">
                <a:tc>
                  <a:txBody>
                    <a:bodyPr/>
                    <a:lstStyle/>
                    <a:p>
                      <a:endParaRPr lang="en-US"/>
                    </a:p>
                  </a:txBody>
                  <a:tcPr/>
                </a:tc>
                <a:tc>
                  <a:txBody>
                    <a:bodyPr/>
                    <a:lstStyle/>
                    <a:p>
                      <a:endParaRPr lang="en-US"/>
                    </a:p>
                  </a:txBody>
                  <a:tcPr/>
                </a:tc>
                <a:tc>
                  <a:txBody>
                    <a:bodyPr/>
                    <a:lstStyle/>
                    <a:p>
                      <a:r>
                        <a:rPr lang="en-US"/>
                        <a:t>-5</a:t>
                      </a:r>
                    </a:p>
                  </a:txBody>
                  <a:tcPr/>
                </a:tc>
                <a:tc>
                  <a:txBody>
                    <a:bodyPr/>
                    <a:lstStyle/>
                    <a:p>
                      <a:r>
                        <a:rPr lang="en-US"/>
                        <a:t>-5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51001435"/>
                  </a:ext>
                </a:extLst>
              </a:tr>
              <a:tr h="5936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b="1" dirty="0"/>
                    </a:p>
                  </a:txBody>
                  <a:tcPr/>
                </a:tc>
                <a:tc>
                  <a:txBody>
                    <a:bodyPr/>
                    <a:lstStyle/>
                    <a:p>
                      <a:endParaRPr lang="en-US"/>
                    </a:p>
                  </a:txBody>
                  <a:tcPr/>
                </a:tc>
                <a:extLst>
                  <a:ext uri="{0D108BD9-81ED-4DB2-BD59-A6C34878D82A}">
                    <a16:rowId xmlns:a16="http://schemas.microsoft.com/office/drawing/2014/main" val="3392619224"/>
                  </a:ext>
                </a:extLst>
              </a:tr>
              <a:tr h="51827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lvl="0">
                        <a:buNone/>
                      </a:pPr>
                      <a:r>
                        <a:rPr lang="en-US" sz="1800" b="0" i="0" u="none" strike="noStrike" noProof="0">
                          <a:latin typeface="Calibri"/>
                        </a:rPr>
                        <a:t>12</a:t>
                      </a:r>
                      <a:r>
                        <a:rPr lang="en-US" sz="1800" b="1" i="0" u="none" strike="noStrike" noProof="0">
                          <a:latin typeface="Calibri"/>
                        </a:rPr>
                        <a:t>i </a:t>
                      </a:r>
                      <a:r>
                        <a:rPr lang="en-US" sz="1800" b="0" i="0" u="none" strike="noStrike" noProof="0">
                          <a:latin typeface="Calibri"/>
                        </a:rPr>
                        <a:t>+ 5</a:t>
                      </a:r>
                      <a:r>
                        <a:rPr lang="en-US" sz="1800" b="1" i="0" u="none" strike="noStrike" noProof="0">
                          <a:latin typeface="Calibri"/>
                        </a:rPr>
                        <a:t>j</a:t>
                      </a:r>
                      <a:endParaRPr lang="en-US"/>
                    </a:p>
                  </a:txBody>
                  <a:tcPr/>
                </a:tc>
                <a:tc>
                  <a:txBody>
                    <a:bodyPr/>
                    <a:lstStyle/>
                    <a:p>
                      <a:endParaRPr lang="en-US"/>
                    </a:p>
                  </a:txBody>
                  <a:tcPr/>
                </a:tc>
                <a:extLst>
                  <a:ext uri="{0D108BD9-81ED-4DB2-BD59-A6C34878D82A}">
                    <a16:rowId xmlns:a16="http://schemas.microsoft.com/office/drawing/2014/main" val="1578601282"/>
                  </a:ext>
                </a:extLst>
              </a:tr>
              <a:tr h="593680">
                <a:tc>
                  <a:txBody>
                    <a:bodyPr/>
                    <a:lstStyle/>
                    <a:p>
                      <a:r>
                        <a:rPr lang="en-US"/>
                        <a:t>5</a:t>
                      </a:r>
                    </a:p>
                  </a:txBody>
                  <a:tcPr/>
                </a:tc>
                <a:tc>
                  <a:txBody>
                    <a:bodyPr/>
                    <a:lstStyle/>
                    <a:p>
                      <a:endParaRPr lang="en-US"/>
                    </a:p>
                  </a:txBody>
                  <a:tcPr/>
                </a:tc>
                <a:tc>
                  <a:txBody>
                    <a:bodyPr/>
                    <a:lstStyle/>
                    <a:p>
                      <a:r>
                        <a:rPr lang="en-US"/>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36364781"/>
                  </a:ext>
                </a:extLst>
              </a:tr>
            </a:tbl>
          </a:graphicData>
        </a:graphic>
      </p:graphicFrame>
      <p:sp>
        <p:nvSpPr>
          <p:cNvPr id="9" name="TextBox 8">
            <a:extLst>
              <a:ext uri="{FF2B5EF4-FFF2-40B4-BE49-F238E27FC236}">
                <a16:creationId xmlns:a16="http://schemas.microsoft.com/office/drawing/2014/main" id="{03F65B3E-06B8-45B5-B261-D08ADB748AD7}"/>
              </a:ext>
            </a:extLst>
          </p:cNvPr>
          <p:cNvSpPr txBox="1"/>
          <p:nvPr/>
        </p:nvSpPr>
        <p:spPr>
          <a:xfrm>
            <a:off x="432548" y="1060077"/>
            <a:ext cx="112148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Go to </a:t>
            </a:r>
            <a:r>
              <a:rPr lang="en-US" sz="2400" dirty="0">
                <a:ea typeface="+mn-lt"/>
                <a:cs typeface="+mn-lt"/>
                <a:hlinkClick r:id="rId2"/>
              </a:rPr>
              <a:t>https://phet.colorado.edu/en/simulations/vector-addition</a:t>
            </a:r>
            <a:r>
              <a:rPr lang="en-US" sz="2400">
                <a:ea typeface="+mn-lt"/>
                <a:cs typeface="+mn-lt"/>
              </a:rPr>
              <a:t> and choose explore 2-D</a:t>
            </a:r>
          </a:p>
          <a:p>
            <a:r>
              <a:rPr lang="en-US" sz="2400">
                <a:cs typeface="Calibri"/>
              </a:rPr>
              <a:t>Drag the vector "</a:t>
            </a:r>
            <a:r>
              <a:rPr lang="en-US" sz="2400" b="1">
                <a:cs typeface="Calibri"/>
              </a:rPr>
              <a:t>a</a:t>
            </a:r>
            <a:r>
              <a:rPr lang="en-US" sz="2400">
                <a:cs typeface="Calibri"/>
              </a:rPr>
              <a:t>" and verify your answers</a:t>
            </a:r>
          </a:p>
          <a:p>
            <a:r>
              <a:rPr lang="en-US" sz="2400">
                <a:cs typeface="Calibri"/>
              </a:rPr>
              <a:t>Come up with your own problems and explore</a:t>
            </a:r>
            <a:endParaRPr lang="en-US" sz="2400" dirty="0">
              <a:cs typeface="Calibri"/>
            </a:endParaRPr>
          </a:p>
        </p:txBody>
      </p:sp>
      <p:cxnSp>
        <p:nvCxnSpPr>
          <p:cNvPr id="10" name="Straight Arrow Connector 9">
            <a:extLst>
              <a:ext uri="{FF2B5EF4-FFF2-40B4-BE49-F238E27FC236}">
                <a16:creationId xmlns:a16="http://schemas.microsoft.com/office/drawing/2014/main" id="{831E4383-5CFC-4585-8B6C-9344E1AAB102}"/>
              </a:ext>
            </a:extLst>
          </p:cNvPr>
          <p:cNvCxnSpPr/>
          <p:nvPr/>
        </p:nvCxnSpPr>
        <p:spPr>
          <a:xfrm flipH="1">
            <a:off x="7312399" y="5243792"/>
            <a:ext cx="1169894"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FB9C08-C61A-436B-8E4F-67B471DEB1E6}"/>
              </a:ext>
            </a:extLst>
          </p:cNvPr>
          <p:cNvCxnSpPr/>
          <p:nvPr/>
        </p:nvCxnSpPr>
        <p:spPr>
          <a:xfrm>
            <a:off x="7952815" y="4972049"/>
            <a:ext cx="11206" cy="425823"/>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92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5010-2256-40B8-97C6-6B7D94D8C054}"/>
              </a:ext>
            </a:extLst>
          </p:cNvPr>
          <p:cNvSpPr>
            <a:spLocks noGrp="1"/>
          </p:cNvSpPr>
          <p:nvPr>
            <p:ph type="title"/>
          </p:nvPr>
        </p:nvSpPr>
        <p:spPr/>
        <p:txBody>
          <a:bodyPr/>
          <a:lstStyle/>
          <a:p>
            <a:r>
              <a:rPr lang="en-US">
                <a:cs typeface="Calibri Light"/>
              </a:rPr>
              <a:t>2-D PROJECTILE</a:t>
            </a:r>
            <a:br>
              <a:rPr lang="en-US" dirty="0">
                <a:cs typeface="Calibri Light"/>
              </a:rPr>
            </a:br>
            <a:r>
              <a:rPr lang="en-US">
                <a:cs typeface="Calibri Light"/>
              </a:rPr>
              <a:t>Horizontal x-axis  Vertical y-axis</a:t>
            </a:r>
            <a:endParaRPr lang="en-US" dirty="0">
              <a:cs typeface="Calibri Light"/>
            </a:endParaRPr>
          </a:p>
        </p:txBody>
      </p:sp>
      <p:sp>
        <p:nvSpPr>
          <p:cNvPr id="3" name="Content Placeholder 2">
            <a:extLst>
              <a:ext uri="{FF2B5EF4-FFF2-40B4-BE49-F238E27FC236}">
                <a16:creationId xmlns:a16="http://schemas.microsoft.com/office/drawing/2014/main" id="{9F1D0425-B497-4DA9-A7ED-2728006244A4}"/>
              </a:ext>
            </a:extLst>
          </p:cNvPr>
          <p:cNvSpPr>
            <a:spLocks noGrp="1"/>
          </p:cNvSpPr>
          <p:nvPr>
            <p:ph idx="1"/>
          </p:nvPr>
        </p:nvSpPr>
        <p:spPr>
          <a:xfrm>
            <a:off x="838200" y="1825625"/>
            <a:ext cx="4027715" cy="4035653"/>
          </a:xfrm>
        </p:spPr>
        <p:txBody>
          <a:bodyPr vert="horz" lIns="91440" tIns="45720" rIns="91440" bIns="45720" rtlCol="0" anchor="t">
            <a:normAutofit/>
          </a:bodyPr>
          <a:lstStyle/>
          <a:p>
            <a:pPr marL="0" indent="0">
              <a:buNone/>
            </a:pPr>
            <a:r>
              <a:rPr lang="en-US">
                <a:ea typeface="+mn-lt"/>
                <a:cs typeface="+mn-lt"/>
              </a:rPr>
              <a:t>Δy =voy t - ½ g t</a:t>
            </a:r>
            <a:r>
              <a:rPr lang="en-US" baseline="30000" dirty="0">
                <a:ea typeface="+mn-lt"/>
                <a:cs typeface="+mn-lt"/>
              </a:rPr>
              <a:t>2</a:t>
            </a:r>
            <a:endParaRPr lang="en-US">
              <a:ea typeface="+mn-lt"/>
              <a:cs typeface="+mn-lt"/>
            </a:endParaRPr>
          </a:p>
          <a:p>
            <a:pPr marL="0" indent="0">
              <a:buNone/>
            </a:pPr>
            <a:r>
              <a:rPr lang="en-US">
                <a:ea typeface="+mn-lt"/>
                <a:cs typeface="+mn-lt"/>
              </a:rPr>
              <a:t>vfy=voy -gt</a:t>
            </a:r>
            <a:endParaRPr lang="en-US">
              <a:cs typeface="Calibri" panose="020F0502020204030204"/>
            </a:endParaRPr>
          </a:p>
          <a:p>
            <a:pPr marL="0" indent="0">
              <a:buNone/>
            </a:pPr>
            <a:r>
              <a:rPr lang="en-US">
                <a:ea typeface="+mn-lt"/>
                <a:cs typeface="+mn-lt"/>
              </a:rPr>
              <a:t>vfy</a:t>
            </a:r>
            <a:r>
              <a:rPr lang="en-US" baseline="30000">
                <a:ea typeface="+mn-lt"/>
                <a:cs typeface="+mn-lt"/>
              </a:rPr>
              <a:t>2</a:t>
            </a:r>
            <a:r>
              <a:rPr lang="en-US">
                <a:ea typeface="+mn-lt"/>
                <a:cs typeface="+mn-lt"/>
              </a:rPr>
              <a:t> - voy  </a:t>
            </a:r>
            <a:r>
              <a:rPr lang="en-US" baseline="30000">
                <a:ea typeface="+mn-lt"/>
                <a:cs typeface="+mn-lt"/>
              </a:rPr>
              <a:t>2</a:t>
            </a:r>
            <a:r>
              <a:rPr lang="en-US">
                <a:ea typeface="+mn-lt"/>
                <a:cs typeface="+mn-lt"/>
              </a:rPr>
              <a:t> = -2g𝛥y</a:t>
            </a:r>
            <a:endParaRPr lang="en-US">
              <a:cs typeface="Calibri" panose="020F0502020204030204"/>
            </a:endParaRPr>
          </a:p>
          <a:p>
            <a:pPr marL="0" indent="0">
              <a:buNone/>
            </a:pPr>
            <a:r>
              <a:rPr lang="en-US">
                <a:ea typeface="+mn-lt"/>
                <a:cs typeface="+mn-lt"/>
              </a:rPr>
              <a:t>Δx =vox t</a:t>
            </a:r>
          </a:p>
          <a:p>
            <a:pPr marL="0" indent="0">
              <a:buNone/>
            </a:pPr>
            <a:r>
              <a:rPr lang="en-US">
                <a:ea typeface="+mn-lt"/>
                <a:cs typeface="+mn-lt"/>
              </a:rPr>
              <a:t>vfx=vox</a:t>
            </a:r>
            <a:endParaRPr lang="en-US"/>
          </a:p>
          <a:p>
            <a:pPr marL="0" indent="0">
              <a:buNone/>
            </a:pPr>
            <a:endParaRPr lang="en-US" dirty="0">
              <a:cs typeface="Calibri"/>
            </a:endParaRPr>
          </a:p>
          <a:p>
            <a:endParaRPr lang="en-US" dirty="0">
              <a:ea typeface="+mn-lt"/>
              <a:cs typeface="+mn-lt"/>
            </a:endParaRPr>
          </a:p>
          <a:p>
            <a:endParaRPr lang="en-US" dirty="0">
              <a:cs typeface="Calibri"/>
            </a:endParaRPr>
          </a:p>
        </p:txBody>
      </p:sp>
      <p:sp>
        <p:nvSpPr>
          <p:cNvPr id="4" name="TextBox 3">
            <a:extLst>
              <a:ext uri="{FF2B5EF4-FFF2-40B4-BE49-F238E27FC236}">
                <a16:creationId xmlns:a16="http://schemas.microsoft.com/office/drawing/2014/main" id="{FEC0E8E7-6F99-4AAB-AFF6-2F4B34D9E285}"/>
              </a:ext>
            </a:extLst>
          </p:cNvPr>
          <p:cNvSpPr txBox="1"/>
          <p:nvPr/>
        </p:nvSpPr>
        <p:spPr>
          <a:xfrm>
            <a:off x="4114801" y="1828800"/>
            <a:ext cx="718457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Three Cases</a:t>
            </a:r>
            <a:endParaRPr lang="en-US" sz="2400">
              <a:cs typeface="Calibri"/>
            </a:endParaRPr>
          </a:p>
          <a:p>
            <a:endParaRPr lang="en-US" sz="2400" dirty="0">
              <a:cs typeface="Calibri"/>
            </a:endParaRPr>
          </a:p>
          <a:p>
            <a:r>
              <a:rPr lang="en-US" sz="2400">
                <a:cs typeface="Calibri"/>
              </a:rPr>
              <a:t>A) Horizontal projectile from a height,  Voy=0</a:t>
            </a:r>
            <a:endParaRPr lang="en-US" sz="2400" dirty="0">
              <a:cs typeface="Calibri"/>
            </a:endParaRPr>
          </a:p>
          <a:p>
            <a:endParaRPr lang="en-US" sz="2400" dirty="0">
              <a:cs typeface="Calibri"/>
            </a:endParaRPr>
          </a:p>
          <a:p>
            <a:r>
              <a:rPr lang="en-US" sz="2400">
                <a:cs typeface="Calibri"/>
              </a:rPr>
              <a:t>B) Diagonal projectile from the ground, Δy=0 at impact</a:t>
            </a:r>
            <a:endParaRPr lang="en-US" sz="2400" dirty="0">
              <a:cs typeface="Calibri"/>
            </a:endParaRPr>
          </a:p>
          <a:p>
            <a:endParaRPr lang="en-US" sz="2400" dirty="0">
              <a:cs typeface="Calibri"/>
            </a:endParaRPr>
          </a:p>
          <a:p>
            <a:r>
              <a:rPr lang="en-US" sz="2400">
                <a:cs typeface="Calibri"/>
              </a:rPr>
              <a:t>C) Diagonal projectile from a height, general case</a:t>
            </a:r>
            <a:endParaRPr lang="en-US" sz="2400" dirty="0">
              <a:cs typeface="Calibri"/>
            </a:endParaRPr>
          </a:p>
        </p:txBody>
      </p:sp>
    </p:spTree>
    <p:extLst>
      <p:ext uri="{BB962C8B-B14F-4D97-AF65-F5344CB8AC3E}">
        <p14:creationId xmlns:p14="http://schemas.microsoft.com/office/powerpoint/2010/main" val="47762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548F-F84D-41B1-83B5-23F0192A48EA}"/>
              </a:ext>
            </a:extLst>
          </p:cNvPr>
          <p:cNvSpPr>
            <a:spLocks noGrp="1"/>
          </p:cNvSpPr>
          <p:nvPr>
            <p:ph type="title"/>
          </p:nvPr>
        </p:nvSpPr>
        <p:spPr/>
        <p:txBody>
          <a:bodyPr/>
          <a:lstStyle/>
          <a:p>
            <a:r>
              <a:rPr lang="en-US">
                <a:cs typeface="Calibri Light"/>
              </a:rPr>
              <a:t>Model Problem Horizontal Projectile</a:t>
            </a:r>
            <a:endParaRPr lang="en-US"/>
          </a:p>
        </p:txBody>
      </p:sp>
      <p:sp>
        <p:nvSpPr>
          <p:cNvPr id="3" name="Content Placeholder 2">
            <a:extLst>
              <a:ext uri="{FF2B5EF4-FFF2-40B4-BE49-F238E27FC236}">
                <a16:creationId xmlns:a16="http://schemas.microsoft.com/office/drawing/2014/main" id="{83E0683C-37A0-4586-AF89-4E77B3B1366B}"/>
              </a:ext>
            </a:extLst>
          </p:cNvPr>
          <p:cNvSpPr>
            <a:spLocks noGrp="1"/>
          </p:cNvSpPr>
          <p:nvPr>
            <p:ph idx="1"/>
          </p:nvPr>
        </p:nvSpPr>
        <p:spPr>
          <a:xfrm>
            <a:off x="690034" y="1529292"/>
            <a:ext cx="10515600" cy="3568172"/>
          </a:xfrm>
        </p:spPr>
        <p:txBody>
          <a:bodyPr vert="horz" lIns="91440" tIns="45720" rIns="91440" bIns="45720" rtlCol="0" anchor="t">
            <a:normAutofit fontScale="92500" lnSpcReduction="20000"/>
          </a:bodyPr>
          <a:lstStyle/>
          <a:p>
            <a:pPr marL="0" indent="0">
              <a:lnSpc>
                <a:spcPct val="120000"/>
              </a:lnSpc>
              <a:spcAft>
                <a:spcPts val="200"/>
              </a:spcAft>
              <a:buNone/>
            </a:pPr>
            <a:r>
              <a:rPr lang="en-US" dirty="0">
                <a:ea typeface="+mn-lt"/>
                <a:cs typeface="+mn-lt"/>
              </a:rPr>
              <a:t>Q) A piece of rock projected horizontally from a cliff. It stays in the air for 6.0 seconds before hitting the ground and travels a range of 288 meters measured from the bottom of the cliff. Neglect the friction.</a:t>
            </a:r>
          </a:p>
          <a:p>
            <a:pPr marL="0" indent="0">
              <a:buNone/>
            </a:pPr>
            <a:endParaRPr lang="en-US" dirty="0">
              <a:ea typeface="+mn-lt"/>
              <a:cs typeface="+mn-lt"/>
            </a:endParaRPr>
          </a:p>
          <a:p>
            <a:r>
              <a:rPr lang="en-US" dirty="0">
                <a:ea typeface="+mn-lt"/>
                <a:cs typeface="+mn-lt"/>
              </a:rPr>
              <a:t>What was the height it was projected from?</a:t>
            </a:r>
          </a:p>
          <a:p>
            <a:r>
              <a:rPr lang="en-US" dirty="0">
                <a:ea typeface="+mn-lt"/>
                <a:cs typeface="+mn-lt"/>
              </a:rPr>
              <a:t>What was its initial velocity?</a:t>
            </a:r>
          </a:p>
          <a:p>
            <a:r>
              <a:rPr lang="en-US" dirty="0">
                <a:ea typeface="+mn-lt"/>
                <a:cs typeface="+mn-lt"/>
              </a:rPr>
              <a:t>What is y-component of the final velocity at the impact.</a:t>
            </a:r>
            <a:endParaRPr lang="en-US" dirty="0"/>
          </a:p>
          <a:p>
            <a:r>
              <a:rPr lang="en-US" dirty="0">
                <a:ea typeface="+mn-lt"/>
                <a:cs typeface="+mn-lt"/>
              </a:rPr>
              <a:t>Find the impact speed.</a:t>
            </a:r>
          </a:p>
          <a:p>
            <a:endParaRPr lang="en-US" dirty="0">
              <a:ea typeface="+mn-lt"/>
              <a:cs typeface="+mn-lt"/>
            </a:endParaRPr>
          </a:p>
        </p:txBody>
      </p:sp>
    </p:spTree>
    <p:extLst>
      <p:ext uri="{BB962C8B-B14F-4D97-AF65-F5344CB8AC3E}">
        <p14:creationId xmlns:p14="http://schemas.microsoft.com/office/powerpoint/2010/main" val="360753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196886991"/>
              </p:ext>
            </p:extLst>
          </p:nvPr>
        </p:nvGraphicFramePr>
        <p:xfrm>
          <a:off x="4552950" y="552450"/>
          <a:ext cx="7467934" cy="5405354"/>
        </p:xfrm>
        <a:graphic>
          <a:graphicData uri="http://schemas.openxmlformats.org/drawingml/2006/table">
            <a:tbl>
              <a:tblPr firstRow="1" bandRow="1">
                <a:solidFill>
                  <a:srgbClr val="F7F7F7"/>
                </a:solidFill>
                <a:tableStyleId>{69012ECD-51FC-41F1-AA8D-1B2483CD663E}</a:tableStyleId>
              </a:tblPr>
              <a:tblGrid>
                <a:gridCol w="7467934">
                  <a:extLst>
                    <a:ext uri="{9D8B030D-6E8A-4147-A177-3AD203B41FA5}">
                      <a16:colId xmlns:a16="http://schemas.microsoft.com/office/drawing/2014/main" val="603648281"/>
                    </a:ext>
                  </a:extLst>
                </a:gridCol>
              </a:tblGrid>
              <a:tr h="5405354">
                <a:tc>
                  <a:txBody>
                    <a:bodyPr/>
                    <a:lstStyle/>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Observe that motion in vertical direction on Earth</a:t>
                      </a:r>
                      <a:endParaRPr lang="en-US" dirty="0">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Understand the independence of horizontal and vertical components in two-dimensional motion</a:t>
                      </a:r>
                      <a:endParaRPr lang="en-US" sz="2100" b="0" i="0" u="none" strike="noStrike" cap="none" spc="60" noProof="0" dirty="0">
                        <a:solidFill>
                          <a:schemeClr val="tx1"/>
                        </a:solidFill>
                        <a:latin typeface="Calibri"/>
                      </a:endParaRPr>
                    </a:p>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Understand the rules of vector addition and subtraction</a:t>
                      </a:r>
                      <a:endParaRPr lang="en-US" dirty="0">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Apply graphical and analytical methods of vector addition</a:t>
                      </a:r>
                    </a:p>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Understand different vector representations and their relationship such as magnitude/angle; component form, graphical representation, vector representation</a:t>
                      </a:r>
                    </a:p>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Identify, explain and determine range, maximum height, time for fall, velocity and trajectory of a projectile.</a:t>
                      </a:r>
                      <a:endParaRPr lang="en-US" dirty="0">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Apply the principle of independence of motion to solve general 2-D motion problems.</a:t>
                      </a:r>
                      <a:endParaRPr lang="en-US" dirty="0">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dirty="0">
                          <a:solidFill>
                            <a:schemeClr val="tx1"/>
                          </a:solidFill>
                        </a:rPr>
                        <a:t>Apply principles of vector addition to determine relative velocity and explain the significance of the observer.</a:t>
                      </a:r>
                      <a:endParaRPr lang="en-US" dirty="0">
                        <a:solidFill>
                          <a:schemeClr val="tx1"/>
                        </a:solidFill>
                      </a:endParaRPr>
                    </a:p>
                    <a:p>
                      <a:pPr lvl="0">
                        <a:buNone/>
                      </a:pPr>
                      <a:endParaRPr lang="en-US" sz="2100" b="0" i="0" u="none" strike="noStrike" cap="none" spc="6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548F-F84D-41B1-83B5-23F0192A48EA}"/>
              </a:ext>
            </a:extLst>
          </p:cNvPr>
          <p:cNvSpPr>
            <a:spLocks noGrp="1"/>
          </p:cNvSpPr>
          <p:nvPr>
            <p:ph type="title"/>
          </p:nvPr>
        </p:nvSpPr>
        <p:spPr/>
        <p:txBody>
          <a:bodyPr/>
          <a:lstStyle/>
          <a:p>
            <a:r>
              <a:rPr lang="en-US">
                <a:cs typeface="Calibri Light"/>
              </a:rPr>
              <a:t>Model Problem Diagonal Projectile</a:t>
            </a:r>
            <a:endParaRPr lang="en-US"/>
          </a:p>
        </p:txBody>
      </p:sp>
      <p:sp>
        <p:nvSpPr>
          <p:cNvPr id="3" name="Content Placeholder 2">
            <a:extLst>
              <a:ext uri="{FF2B5EF4-FFF2-40B4-BE49-F238E27FC236}">
                <a16:creationId xmlns:a16="http://schemas.microsoft.com/office/drawing/2014/main" id="{83E0683C-37A0-4586-AF89-4E77B3B1366B}"/>
              </a:ext>
            </a:extLst>
          </p:cNvPr>
          <p:cNvSpPr>
            <a:spLocks noGrp="1"/>
          </p:cNvSpPr>
          <p:nvPr>
            <p:ph idx="1"/>
          </p:nvPr>
        </p:nvSpPr>
        <p:spPr>
          <a:xfrm>
            <a:off x="690034" y="1529292"/>
            <a:ext cx="10970683" cy="3568172"/>
          </a:xfrm>
        </p:spPr>
        <p:txBody>
          <a:bodyPr vert="horz" lIns="91440" tIns="45720" rIns="91440" bIns="45720" rtlCol="0" anchor="t">
            <a:normAutofit/>
          </a:bodyPr>
          <a:lstStyle/>
          <a:p>
            <a:r>
              <a:rPr lang="en-US" dirty="0">
                <a:ea typeface="+mn-lt"/>
                <a:cs typeface="+mn-lt"/>
              </a:rPr>
              <a:t>Q) A golf ball is hit from the ground with an angle of 30 degrees with the x-axis. Golf ball has an initial speed of 10.0 m/s.</a:t>
            </a:r>
            <a:endParaRPr lang="en-US" dirty="0"/>
          </a:p>
          <a:p>
            <a:r>
              <a:rPr lang="en-US" dirty="0">
                <a:ea typeface="+mn-lt"/>
                <a:cs typeface="+mn-lt"/>
              </a:rPr>
              <a:t>What are the x and y components of initial velocity</a:t>
            </a:r>
          </a:p>
          <a:p>
            <a:r>
              <a:rPr lang="en-US" dirty="0">
                <a:ea typeface="+mn-lt"/>
                <a:cs typeface="+mn-lt"/>
              </a:rPr>
              <a:t>How long will it stay in the air?</a:t>
            </a:r>
            <a:endParaRPr lang="en-US"/>
          </a:p>
          <a:p>
            <a:r>
              <a:rPr lang="en-US" dirty="0">
                <a:ea typeface="+mn-lt"/>
                <a:cs typeface="+mn-lt"/>
              </a:rPr>
              <a:t>What is the range?</a:t>
            </a:r>
          </a:p>
          <a:p>
            <a:r>
              <a:rPr lang="en-US" dirty="0">
                <a:ea typeface="+mn-lt"/>
                <a:cs typeface="+mn-lt"/>
              </a:rPr>
              <a:t>What is the impact speed?</a:t>
            </a:r>
          </a:p>
          <a:p>
            <a:pPr marL="0" indent="0">
              <a:buNone/>
            </a:pPr>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136247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6EDA-EDEA-4AA1-9D65-90E7B677C0F3}"/>
              </a:ext>
            </a:extLst>
          </p:cNvPr>
          <p:cNvSpPr>
            <a:spLocks noGrp="1"/>
          </p:cNvSpPr>
          <p:nvPr>
            <p:ph type="title"/>
          </p:nvPr>
        </p:nvSpPr>
        <p:spPr/>
        <p:txBody>
          <a:bodyPr/>
          <a:lstStyle/>
          <a:p>
            <a:r>
              <a:rPr lang="en-US">
                <a:cs typeface="Calibri Light"/>
              </a:rPr>
              <a:t>ACTIVITY 2-D HORIZONTAL PROJECTILE</a:t>
            </a:r>
            <a:endParaRPr lang="en-US"/>
          </a:p>
        </p:txBody>
      </p:sp>
      <p:sp>
        <p:nvSpPr>
          <p:cNvPr id="3" name="Content Placeholder 2">
            <a:extLst>
              <a:ext uri="{FF2B5EF4-FFF2-40B4-BE49-F238E27FC236}">
                <a16:creationId xmlns:a16="http://schemas.microsoft.com/office/drawing/2014/main" id="{0D553D26-6822-4E6F-A738-5177903295C2}"/>
              </a:ext>
            </a:extLst>
          </p:cNvPr>
          <p:cNvSpPr>
            <a:spLocks noGrp="1"/>
          </p:cNvSpPr>
          <p:nvPr>
            <p:ph idx="1"/>
          </p:nvPr>
        </p:nvSpPr>
        <p:spPr>
          <a:xfrm>
            <a:off x="286027" y="2775364"/>
            <a:ext cx="8008730" cy="3313252"/>
          </a:xfrm>
        </p:spPr>
        <p:txBody>
          <a:bodyPr vert="horz" lIns="91440" tIns="45720" rIns="91440" bIns="45720" rtlCol="0" anchor="t">
            <a:normAutofit fontScale="92500" lnSpcReduction="10000"/>
          </a:bodyPr>
          <a:lstStyle/>
          <a:p>
            <a:pPr marL="0" indent="0">
              <a:buNone/>
            </a:pPr>
            <a:r>
              <a:rPr lang="en-US" dirty="0">
                <a:ea typeface="+mn-lt"/>
                <a:cs typeface="+mn-lt"/>
              </a:rPr>
              <a:t>Q1) An object is projected horizontally from 5 meters </a:t>
            </a:r>
            <a:endParaRPr lang="en-US">
              <a:ea typeface="+mn-lt"/>
              <a:cs typeface="+mn-lt"/>
            </a:endParaRPr>
          </a:p>
          <a:p>
            <a:pPr marL="0" indent="0">
              <a:buNone/>
            </a:pPr>
            <a:r>
              <a:rPr lang="en-US" dirty="0">
                <a:ea typeface="+mn-lt"/>
                <a:cs typeface="+mn-lt"/>
              </a:rPr>
              <a:t>height with 6m/s speed</a:t>
            </a:r>
            <a:endParaRPr lang="en-US" dirty="0">
              <a:cs typeface="Calibri"/>
            </a:endParaRPr>
          </a:p>
          <a:p>
            <a:r>
              <a:rPr lang="en-US" dirty="0">
                <a:cs typeface="Calibri"/>
              </a:rPr>
              <a:t>Calculate its location in x and y after 0.2 seconds</a:t>
            </a:r>
          </a:p>
          <a:p>
            <a:r>
              <a:rPr lang="en-US" dirty="0">
                <a:cs typeface="Calibri"/>
              </a:rPr>
              <a:t>Using the height, calculate time for fall</a:t>
            </a:r>
          </a:p>
          <a:p>
            <a:r>
              <a:rPr lang="en-US" dirty="0">
                <a:cs typeface="Calibri"/>
              </a:rPr>
              <a:t>Using the time and the initial speed calculate its range</a:t>
            </a:r>
          </a:p>
          <a:p>
            <a:r>
              <a:rPr lang="en-US" dirty="0">
                <a:cs typeface="Calibri"/>
              </a:rPr>
              <a:t>Verify your values using the simulation</a:t>
            </a:r>
          </a:p>
          <a:p>
            <a:r>
              <a:rPr lang="en-US" dirty="0">
                <a:cs typeface="Calibri"/>
              </a:rPr>
              <a:t>Repeat the activity for various heights and speed.</a:t>
            </a:r>
          </a:p>
          <a:p>
            <a:pPr marL="0" indent="0">
              <a:buNone/>
            </a:pPr>
            <a:endParaRPr lang="en-US" dirty="0">
              <a:cs typeface="Calibri"/>
            </a:endParaRPr>
          </a:p>
          <a:p>
            <a:pPr marL="0" indent="0">
              <a:buNone/>
            </a:pPr>
            <a:endParaRPr lang="en-US"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F52941BF-F2C4-40A4-B159-F278A4667C19}"/>
              </a:ext>
            </a:extLst>
          </p:cNvPr>
          <p:cNvSpPr txBox="1"/>
          <p:nvPr/>
        </p:nvSpPr>
        <p:spPr>
          <a:xfrm>
            <a:off x="406400" y="1532834"/>
            <a:ext cx="70722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Open </a:t>
            </a:r>
            <a:r>
              <a:rPr lang="en-US" sz="2000" dirty="0">
                <a:ea typeface="+mn-lt"/>
                <a:cs typeface="+mn-lt"/>
                <a:hlinkClick r:id="rId3"/>
              </a:rPr>
              <a:t>https://phet.colorado.edu/en/simulations/projectile-motion</a:t>
            </a:r>
            <a:endParaRPr lang="en-US" sz="2000">
              <a:ea typeface="+mn-lt"/>
              <a:cs typeface="+mn-lt"/>
            </a:endParaRPr>
          </a:p>
          <a:p>
            <a:r>
              <a:rPr lang="en-US" sz="2000">
                <a:cs typeface="Calibri"/>
              </a:rPr>
              <a:t>Drag the cannon up to the initial height</a:t>
            </a:r>
          </a:p>
          <a:p>
            <a:r>
              <a:rPr lang="en-US" sz="2000">
                <a:cs typeface="Calibri"/>
              </a:rPr>
              <a:t>Rotate the cannon to zero degrees, adjust the speed</a:t>
            </a:r>
            <a:endParaRPr lang="en-US" sz="2000" dirty="0">
              <a:cs typeface="Calibri"/>
            </a:endParaRPr>
          </a:p>
        </p:txBody>
      </p:sp>
      <p:pic>
        <p:nvPicPr>
          <p:cNvPr id="5" name="Picture 5" descr="Graphical user interface&#10;&#10;Description automatically generated">
            <a:extLst>
              <a:ext uri="{FF2B5EF4-FFF2-40B4-BE49-F238E27FC236}">
                <a16:creationId xmlns:a16="http://schemas.microsoft.com/office/drawing/2014/main" id="{A54267F0-B16C-4542-98AE-9D1F55510DFD}"/>
              </a:ext>
            </a:extLst>
          </p:cNvPr>
          <p:cNvPicPr>
            <a:picLocks noChangeAspect="1"/>
          </p:cNvPicPr>
          <p:nvPr/>
        </p:nvPicPr>
        <p:blipFill>
          <a:blip r:embed="rId4"/>
          <a:stretch>
            <a:fillRect/>
          </a:stretch>
        </p:blipFill>
        <p:spPr>
          <a:xfrm>
            <a:off x="8291069" y="1698258"/>
            <a:ext cx="3337301" cy="2351334"/>
          </a:xfrm>
          <a:prstGeom prst="rect">
            <a:avLst/>
          </a:prstGeom>
        </p:spPr>
      </p:pic>
    </p:spTree>
    <p:extLst>
      <p:ext uri="{BB962C8B-B14F-4D97-AF65-F5344CB8AC3E}">
        <p14:creationId xmlns:p14="http://schemas.microsoft.com/office/powerpoint/2010/main" val="400222236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6EDA-EDEA-4AA1-9D65-90E7B677C0F3}"/>
              </a:ext>
            </a:extLst>
          </p:cNvPr>
          <p:cNvSpPr>
            <a:spLocks noGrp="1"/>
          </p:cNvSpPr>
          <p:nvPr>
            <p:ph type="title"/>
          </p:nvPr>
        </p:nvSpPr>
        <p:spPr/>
        <p:txBody>
          <a:bodyPr/>
          <a:lstStyle/>
          <a:p>
            <a:r>
              <a:rPr lang="en-US">
                <a:cs typeface="Calibri Light"/>
              </a:rPr>
              <a:t>ACTIVITY 2-D DIAGONAL PROJECTILE</a:t>
            </a:r>
            <a:endParaRPr lang="en-US"/>
          </a:p>
        </p:txBody>
      </p:sp>
      <p:sp>
        <p:nvSpPr>
          <p:cNvPr id="3" name="Content Placeholder 2">
            <a:extLst>
              <a:ext uri="{FF2B5EF4-FFF2-40B4-BE49-F238E27FC236}">
                <a16:creationId xmlns:a16="http://schemas.microsoft.com/office/drawing/2014/main" id="{0D553D26-6822-4E6F-A738-5177903295C2}"/>
              </a:ext>
            </a:extLst>
          </p:cNvPr>
          <p:cNvSpPr>
            <a:spLocks noGrp="1"/>
          </p:cNvSpPr>
          <p:nvPr>
            <p:ph idx="1"/>
          </p:nvPr>
        </p:nvSpPr>
        <p:spPr>
          <a:xfrm>
            <a:off x="286027" y="2775364"/>
            <a:ext cx="8305780" cy="3313252"/>
          </a:xfrm>
        </p:spPr>
        <p:txBody>
          <a:bodyPr vert="horz" lIns="91440" tIns="45720" rIns="91440" bIns="45720" rtlCol="0" anchor="t">
            <a:normAutofit fontScale="92500"/>
          </a:bodyPr>
          <a:lstStyle/>
          <a:p>
            <a:pPr marL="0" indent="0">
              <a:buNone/>
            </a:pPr>
            <a:r>
              <a:rPr lang="en-US">
                <a:ea typeface="+mn-lt"/>
                <a:cs typeface="+mn-lt"/>
              </a:rPr>
              <a:t>Q1) An object is projected with 60 degrees angle diagonally </a:t>
            </a:r>
            <a:r>
              <a:rPr lang="en-US" dirty="0">
                <a:ea typeface="+mn-lt"/>
                <a:cs typeface="+mn-lt"/>
              </a:rPr>
              <a:t>from the ground. Initial speed is 6m/s </a:t>
            </a:r>
            <a:endParaRPr lang="en-US">
              <a:cs typeface="Calibri"/>
            </a:endParaRPr>
          </a:p>
          <a:p>
            <a:r>
              <a:rPr lang="en-US">
                <a:cs typeface="Calibri"/>
              </a:rPr>
              <a:t>When will it reach the maximum height (Vfy=0)</a:t>
            </a:r>
          </a:p>
          <a:p>
            <a:r>
              <a:rPr lang="en-US">
                <a:cs typeface="Calibri"/>
              </a:rPr>
              <a:t>What is the maximum height</a:t>
            </a:r>
            <a:endParaRPr lang="en-US" dirty="0">
              <a:cs typeface="Calibri"/>
            </a:endParaRPr>
          </a:p>
          <a:p>
            <a:r>
              <a:rPr lang="en-US">
                <a:cs typeface="Calibri"/>
              </a:rPr>
              <a:t>Find the time for fall and the range</a:t>
            </a:r>
            <a:endParaRPr lang="en-US" dirty="0">
              <a:cs typeface="Calibri"/>
            </a:endParaRPr>
          </a:p>
          <a:p>
            <a:r>
              <a:rPr lang="en-US">
                <a:cs typeface="Calibri"/>
              </a:rPr>
              <a:t>Verify your values using the simulation</a:t>
            </a:r>
            <a:endParaRPr lang="en-US" dirty="0">
              <a:cs typeface="Calibri"/>
            </a:endParaRPr>
          </a:p>
          <a:p>
            <a:r>
              <a:rPr lang="en-US">
                <a:cs typeface="Calibri"/>
              </a:rPr>
              <a:t>Repeat the activity for various height, speed and angle.</a:t>
            </a:r>
            <a:endParaRPr lang="en-US" dirty="0">
              <a:cs typeface="Calibri"/>
            </a:endParaRPr>
          </a:p>
          <a:p>
            <a:pPr marL="0" indent="0">
              <a:buNone/>
            </a:pPr>
            <a:endParaRPr lang="en-US" dirty="0">
              <a:cs typeface="Calibri"/>
            </a:endParaRPr>
          </a:p>
          <a:p>
            <a:pPr marL="0" indent="0">
              <a:buNone/>
            </a:pPr>
            <a:endParaRPr lang="en-US"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F52941BF-F2C4-40A4-B159-F278A4667C19}"/>
              </a:ext>
            </a:extLst>
          </p:cNvPr>
          <p:cNvSpPr txBox="1"/>
          <p:nvPr/>
        </p:nvSpPr>
        <p:spPr>
          <a:xfrm>
            <a:off x="406400" y="1532834"/>
            <a:ext cx="70722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Open </a:t>
            </a:r>
            <a:r>
              <a:rPr lang="en-US" sz="2000" dirty="0">
                <a:ea typeface="+mn-lt"/>
                <a:cs typeface="+mn-lt"/>
                <a:hlinkClick r:id="rId3"/>
              </a:rPr>
              <a:t>https://phet.colorado.edu/en/simulations/projectile-motion</a:t>
            </a:r>
            <a:endParaRPr lang="en-US" sz="2000">
              <a:ea typeface="+mn-lt"/>
              <a:cs typeface="+mn-lt"/>
            </a:endParaRPr>
          </a:p>
          <a:p>
            <a:r>
              <a:rPr lang="en-US" sz="2000">
                <a:cs typeface="Calibri"/>
              </a:rPr>
              <a:t>Drag the cannon up to the initial height</a:t>
            </a:r>
          </a:p>
          <a:p>
            <a:r>
              <a:rPr lang="en-US" sz="2000">
                <a:cs typeface="Calibri"/>
              </a:rPr>
              <a:t>Rotate the cannon to zero degrees, adjust the speed</a:t>
            </a:r>
            <a:endParaRPr lang="en-US" sz="2000" dirty="0">
              <a:cs typeface="Calibri"/>
            </a:endParaRPr>
          </a:p>
        </p:txBody>
      </p:sp>
      <p:pic>
        <p:nvPicPr>
          <p:cNvPr id="6" name="Picture 6" descr="A graphic for 2D diagonal projectile.">
            <a:extLst>
              <a:ext uri="{FF2B5EF4-FFF2-40B4-BE49-F238E27FC236}">
                <a16:creationId xmlns:a16="http://schemas.microsoft.com/office/drawing/2014/main" id="{3FB5D2B7-5825-4EA0-90BE-5446B5AB8B89}"/>
              </a:ext>
            </a:extLst>
          </p:cNvPr>
          <p:cNvPicPr>
            <a:picLocks noChangeAspect="1"/>
          </p:cNvPicPr>
          <p:nvPr/>
        </p:nvPicPr>
        <p:blipFill>
          <a:blip r:embed="rId4"/>
          <a:stretch>
            <a:fillRect/>
          </a:stretch>
        </p:blipFill>
        <p:spPr>
          <a:xfrm>
            <a:off x="8443995" y="2037688"/>
            <a:ext cx="3363130" cy="3247570"/>
          </a:xfrm>
          <a:prstGeom prst="rect">
            <a:avLst/>
          </a:prstGeom>
        </p:spPr>
      </p:pic>
    </p:spTree>
    <p:extLst>
      <p:ext uri="{BB962C8B-B14F-4D97-AF65-F5344CB8AC3E}">
        <p14:creationId xmlns:p14="http://schemas.microsoft.com/office/powerpoint/2010/main" val="3799823779"/>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0883-C3C2-43BD-A744-4CD6D602F7C7}"/>
              </a:ext>
            </a:extLst>
          </p:cNvPr>
          <p:cNvSpPr>
            <a:spLocks noGrp="1"/>
          </p:cNvSpPr>
          <p:nvPr>
            <p:ph type="title"/>
          </p:nvPr>
        </p:nvSpPr>
        <p:spPr/>
        <p:txBody>
          <a:bodyPr/>
          <a:lstStyle/>
          <a:p>
            <a:r>
              <a:rPr lang="en-US" dirty="0">
                <a:cs typeface="Calibri Light"/>
              </a:rPr>
              <a:t>General 2-D Motion</a:t>
            </a:r>
            <a:endParaRPr lang="en-US" dirty="0"/>
          </a:p>
        </p:txBody>
      </p:sp>
      <p:sp>
        <p:nvSpPr>
          <p:cNvPr id="3" name="Content Placeholder 2">
            <a:extLst>
              <a:ext uri="{FF2B5EF4-FFF2-40B4-BE49-F238E27FC236}">
                <a16:creationId xmlns:a16="http://schemas.microsoft.com/office/drawing/2014/main" id="{9F5B45A4-864E-41D0-B9F3-D36D10E1BFAD}"/>
              </a:ext>
            </a:extLst>
          </p:cNvPr>
          <p:cNvSpPr>
            <a:spLocks noGrp="1"/>
          </p:cNvSpPr>
          <p:nvPr>
            <p:ph idx="1"/>
          </p:nvPr>
        </p:nvSpPr>
        <p:spPr>
          <a:xfrm>
            <a:off x="838200" y="1825625"/>
            <a:ext cx="10515600" cy="2211475"/>
          </a:xfrm>
        </p:spPr>
        <p:txBody>
          <a:bodyPr vert="horz" lIns="91440" tIns="45720" rIns="91440" bIns="45720" rtlCol="0" anchor="t">
            <a:normAutofit/>
          </a:bodyPr>
          <a:lstStyle/>
          <a:p>
            <a:r>
              <a:rPr lang="en-US" dirty="0">
                <a:cs typeface="Calibri"/>
              </a:rPr>
              <a:t>For motion on the surface of the Earth, we can take North as +y axis and East as +x axis. We treat the motion as if it is two separate motion</a:t>
            </a:r>
          </a:p>
          <a:p>
            <a:pPr marL="0" indent="0">
              <a:buNone/>
            </a:pPr>
            <a:r>
              <a:rPr lang="el-GR" dirty="0">
                <a:ea typeface="+mn-lt"/>
                <a:cs typeface="+mn-lt"/>
              </a:rPr>
              <a:t>Δ</a:t>
            </a:r>
            <a:r>
              <a:rPr lang="en-US" dirty="0">
                <a:ea typeface="+mn-lt"/>
                <a:cs typeface="+mn-lt"/>
              </a:rPr>
              <a:t>x = vox t + ½ ax t</a:t>
            </a:r>
            <a:r>
              <a:rPr lang="en-US" baseline="30000" dirty="0">
                <a:ea typeface="+mn-lt"/>
                <a:cs typeface="+mn-lt"/>
              </a:rPr>
              <a:t>2</a:t>
            </a:r>
            <a:r>
              <a:rPr lang="en-US" dirty="0">
                <a:ea typeface="+mn-lt"/>
                <a:cs typeface="+mn-lt"/>
              </a:rPr>
              <a:t>   </a:t>
            </a:r>
            <a:r>
              <a:rPr lang="en-US" dirty="0" err="1">
                <a:ea typeface="+mn-lt"/>
                <a:cs typeface="+mn-lt"/>
              </a:rPr>
              <a:t>vfx</a:t>
            </a:r>
            <a:r>
              <a:rPr lang="en-US" dirty="0">
                <a:ea typeface="+mn-lt"/>
                <a:cs typeface="+mn-lt"/>
              </a:rPr>
              <a:t>=vox + ax t  vox  = </a:t>
            </a:r>
            <a:r>
              <a:rPr lang="en-US" dirty="0" err="1">
                <a:ea typeface="+mn-lt"/>
                <a:cs typeface="+mn-lt"/>
              </a:rPr>
              <a:t>vo</a:t>
            </a:r>
            <a:r>
              <a:rPr lang="en-US" dirty="0">
                <a:ea typeface="+mn-lt"/>
                <a:cs typeface="+mn-lt"/>
              </a:rPr>
              <a:t> cos(</a:t>
            </a:r>
            <a:r>
              <a:rPr lang="el-GR" dirty="0">
                <a:ea typeface="+mn-lt"/>
                <a:cs typeface="+mn-lt"/>
              </a:rPr>
              <a:t>θ)  </a:t>
            </a:r>
            <a:r>
              <a:rPr lang="en-US" dirty="0">
                <a:ea typeface="+mn-lt"/>
                <a:cs typeface="+mn-lt"/>
              </a:rPr>
              <a:t>ax = a cos(</a:t>
            </a:r>
            <a:r>
              <a:rPr lang="el-GR" dirty="0">
                <a:ea typeface="+mn-lt"/>
                <a:cs typeface="+mn-lt"/>
              </a:rPr>
              <a:t>θ) </a:t>
            </a:r>
            <a:endParaRPr lang="en-US" b="1" dirty="0">
              <a:ea typeface="+mn-lt"/>
              <a:cs typeface="+mn-lt"/>
            </a:endParaRPr>
          </a:p>
          <a:p>
            <a:pPr>
              <a:buNone/>
            </a:pPr>
            <a:r>
              <a:rPr lang="el-GR" dirty="0">
                <a:cs typeface="Calibri"/>
              </a:rPr>
              <a:t>Δ</a:t>
            </a:r>
            <a:r>
              <a:rPr lang="en-US" dirty="0">
                <a:cs typeface="Calibri"/>
              </a:rPr>
              <a:t>y = </a:t>
            </a:r>
            <a:r>
              <a:rPr lang="en-US" dirty="0" err="1">
                <a:cs typeface="Calibri"/>
              </a:rPr>
              <a:t>voy</a:t>
            </a:r>
            <a:r>
              <a:rPr lang="en-US" dirty="0">
                <a:cs typeface="Calibri"/>
              </a:rPr>
              <a:t> t + ½ ay t</a:t>
            </a:r>
            <a:r>
              <a:rPr lang="en-US" baseline="30000" dirty="0">
                <a:cs typeface="Calibri"/>
              </a:rPr>
              <a:t>2</a:t>
            </a:r>
            <a:r>
              <a:rPr lang="en-US" dirty="0">
                <a:cs typeface="Calibri"/>
              </a:rPr>
              <a:t>   </a:t>
            </a:r>
            <a:r>
              <a:rPr lang="en-US" dirty="0" err="1">
                <a:cs typeface="Calibri"/>
              </a:rPr>
              <a:t>vfy</a:t>
            </a:r>
            <a:r>
              <a:rPr lang="en-US" dirty="0">
                <a:cs typeface="Calibri"/>
              </a:rPr>
              <a:t>=</a:t>
            </a:r>
            <a:r>
              <a:rPr lang="en-US" dirty="0" err="1">
                <a:cs typeface="Calibri"/>
              </a:rPr>
              <a:t>voy</a:t>
            </a:r>
            <a:r>
              <a:rPr lang="en-US" dirty="0">
                <a:cs typeface="Calibri"/>
              </a:rPr>
              <a:t> + ay t  </a:t>
            </a:r>
            <a:r>
              <a:rPr lang="en-US" dirty="0" err="1">
                <a:cs typeface="Calibri"/>
              </a:rPr>
              <a:t>voy</a:t>
            </a:r>
            <a:r>
              <a:rPr lang="en-US" dirty="0">
                <a:cs typeface="Calibri"/>
              </a:rPr>
              <a:t>  = </a:t>
            </a:r>
            <a:r>
              <a:rPr lang="en-US" dirty="0" err="1">
                <a:cs typeface="Calibri"/>
              </a:rPr>
              <a:t>vo</a:t>
            </a:r>
            <a:r>
              <a:rPr lang="en-US" dirty="0">
                <a:cs typeface="Calibri"/>
              </a:rPr>
              <a:t> sin(</a:t>
            </a:r>
            <a:r>
              <a:rPr lang="el-GR" dirty="0">
                <a:cs typeface="Calibri"/>
              </a:rPr>
              <a:t>θ)  </a:t>
            </a:r>
            <a:r>
              <a:rPr lang="en-US" dirty="0">
                <a:cs typeface="Calibri"/>
              </a:rPr>
              <a:t>ay = a sin(</a:t>
            </a:r>
            <a:r>
              <a:rPr lang="el-GR" dirty="0">
                <a:cs typeface="Calibri"/>
              </a:rPr>
              <a:t>θ) </a:t>
            </a:r>
            <a:endParaRPr lang="el-GR" dirty="0">
              <a:ea typeface="+mn-lt"/>
              <a:cs typeface="+mn-lt"/>
            </a:endParaRPr>
          </a:p>
          <a:p>
            <a:pPr marL="0" indent="0">
              <a:buNone/>
            </a:pPr>
            <a:endParaRPr lang="el-GR" dirty="0">
              <a:cs typeface="Calibri"/>
            </a:endParaRPr>
          </a:p>
        </p:txBody>
      </p:sp>
      <p:sp>
        <p:nvSpPr>
          <p:cNvPr id="4" name="TextBox 3">
            <a:extLst>
              <a:ext uri="{FF2B5EF4-FFF2-40B4-BE49-F238E27FC236}">
                <a16:creationId xmlns:a16="http://schemas.microsoft.com/office/drawing/2014/main" id="{267C54CC-DD7D-407D-BC17-97229B9F0A33}"/>
              </a:ext>
            </a:extLst>
          </p:cNvPr>
          <p:cNvSpPr txBox="1"/>
          <p:nvPr/>
        </p:nvSpPr>
        <p:spPr>
          <a:xfrm>
            <a:off x="747387" y="3784948"/>
            <a:ext cx="1088511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Q)A car is initially moving 37 degrees North of East with 20 m/s. It accelerates suddenly towards South with a=4m/s^2. Find </a:t>
            </a:r>
            <a:r>
              <a:rPr lang="en-US" sz="2400" dirty="0" err="1">
                <a:cs typeface="Calibri"/>
              </a:rPr>
              <a:t>ax.ay,vox</a:t>
            </a:r>
            <a:r>
              <a:rPr lang="en-US" sz="2400" dirty="0">
                <a:cs typeface="Calibri"/>
              </a:rPr>
              <a:t> and </a:t>
            </a:r>
            <a:r>
              <a:rPr lang="en-US" sz="2400" dirty="0" err="1">
                <a:cs typeface="Calibri"/>
              </a:rPr>
              <a:t>voy</a:t>
            </a:r>
            <a:r>
              <a:rPr lang="en-US" sz="2400" dirty="0">
                <a:cs typeface="Calibri"/>
              </a:rPr>
              <a:t>. Find the displacement in </a:t>
            </a:r>
            <a:r>
              <a:rPr lang="en-US" sz="2400" dirty="0" err="1">
                <a:cs typeface="Calibri"/>
              </a:rPr>
              <a:t>x,y</a:t>
            </a:r>
            <a:r>
              <a:rPr lang="en-US" sz="2400" dirty="0">
                <a:cs typeface="Calibri"/>
              </a:rPr>
              <a:t> and the final velocity components </a:t>
            </a:r>
            <a:r>
              <a:rPr lang="en-US" sz="2400" dirty="0" err="1">
                <a:cs typeface="Calibri"/>
              </a:rPr>
              <a:t>vfx</a:t>
            </a:r>
            <a:r>
              <a:rPr lang="en-US" sz="2400" dirty="0">
                <a:cs typeface="Calibri"/>
              </a:rPr>
              <a:t> and </a:t>
            </a:r>
            <a:r>
              <a:rPr lang="en-US" sz="2400" dirty="0" err="1">
                <a:cs typeface="Calibri"/>
              </a:rPr>
              <a:t>vfy</a:t>
            </a:r>
            <a:r>
              <a:rPr lang="en-US" sz="2400" dirty="0">
                <a:cs typeface="Calibri"/>
              </a:rPr>
              <a:t> in two seconds.</a:t>
            </a: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Tree>
    <p:extLst>
      <p:ext uri="{BB962C8B-B14F-4D97-AF65-F5344CB8AC3E}">
        <p14:creationId xmlns:p14="http://schemas.microsoft.com/office/powerpoint/2010/main" val="1192769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EE58-DE22-4B72-86AD-E87C1C08A530}"/>
              </a:ext>
            </a:extLst>
          </p:cNvPr>
          <p:cNvSpPr>
            <a:spLocks noGrp="1"/>
          </p:cNvSpPr>
          <p:nvPr>
            <p:ph type="title"/>
          </p:nvPr>
        </p:nvSpPr>
        <p:spPr/>
        <p:txBody>
          <a:bodyPr/>
          <a:lstStyle/>
          <a:p>
            <a:r>
              <a:rPr lang="en-US" dirty="0">
                <a:cs typeface="Calibri Light"/>
              </a:rPr>
              <a:t>Classwork-Complete the Table</a:t>
            </a:r>
            <a:endParaRPr lang="en-US" dirty="0"/>
          </a:p>
        </p:txBody>
      </p:sp>
      <p:sp>
        <p:nvSpPr>
          <p:cNvPr id="3" name="Content Placeholder 2">
            <a:extLst>
              <a:ext uri="{FF2B5EF4-FFF2-40B4-BE49-F238E27FC236}">
                <a16:creationId xmlns:a16="http://schemas.microsoft.com/office/drawing/2014/main" id="{1D156918-8EB0-4752-9C04-EFB5C384A6F0}"/>
              </a:ext>
            </a:extLst>
          </p:cNvPr>
          <p:cNvSpPr>
            <a:spLocks noGrp="1"/>
          </p:cNvSpPr>
          <p:nvPr>
            <p:ph idx="1"/>
          </p:nvPr>
        </p:nvSpPr>
        <p:spPr>
          <a:xfrm>
            <a:off x="838200" y="1460283"/>
            <a:ext cx="10515600" cy="1365968"/>
          </a:xfrm>
        </p:spPr>
        <p:txBody>
          <a:bodyPr vert="horz" lIns="91440" tIns="45720" rIns="91440" bIns="45720" rtlCol="0" anchor="t">
            <a:normAutofit/>
          </a:bodyPr>
          <a:lstStyle/>
          <a:p>
            <a:r>
              <a:rPr lang="el-GR" dirty="0">
                <a:cs typeface="Calibri"/>
              </a:rPr>
              <a:t>Δ</a:t>
            </a:r>
            <a:r>
              <a:rPr lang="en-US" dirty="0">
                <a:cs typeface="Calibri"/>
              </a:rPr>
              <a:t>x = vox t + ½ ax t</a:t>
            </a:r>
            <a:r>
              <a:rPr lang="en-US" baseline="30000" dirty="0">
                <a:cs typeface="Calibri"/>
              </a:rPr>
              <a:t>2</a:t>
            </a:r>
            <a:r>
              <a:rPr lang="en-US" dirty="0">
                <a:cs typeface="Calibri"/>
              </a:rPr>
              <a:t>   </a:t>
            </a:r>
            <a:r>
              <a:rPr lang="en-US" dirty="0" err="1">
                <a:cs typeface="Calibri"/>
              </a:rPr>
              <a:t>vfx</a:t>
            </a:r>
            <a:r>
              <a:rPr lang="en-US" dirty="0">
                <a:cs typeface="Calibri"/>
              </a:rPr>
              <a:t>=vox + ax t  vox  = </a:t>
            </a:r>
            <a:r>
              <a:rPr lang="en-US" dirty="0" err="1">
                <a:cs typeface="Calibri"/>
              </a:rPr>
              <a:t>vo</a:t>
            </a:r>
            <a:r>
              <a:rPr lang="en-US" dirty="0">
                <a:cs typeface="Calibri"/>
              </a:rPr>
              <a:t> cos(</a:t>
            </a:r>
            <a:r>
              <a:rPr lang="el-GR" dirty="0">
                <a:cs typeface="Calibri"/>
              </a:rPr>
              <a:t>θ)  </a:t>
            </a:r>
            <a:r>
              <a:rPr lang="en-US" dirty="0">
                <a:cs typeface="Calibri"/>
              </a:rPr>
              <a:t>ax = a cos(</a:t>
            </a:r>
            <a:r>
              <a:rPr lang="el-GR" dirty="0">
                <a:cs typeface="Calibri"/>
              </a:rPr>
              <a:t>θ) </a:t>
            </a:r>
            <a:endParaRPr lang="en-US" dirty="0">
              <a:ea typeface="+mn-lt"/>
              <a:cs typeface="+mn-lt"/>
            </a:endParaRPr>
          </a:p>
          <a:p>
            <a:r>
              <a:rPr lang="el-GR" dirty="0">
                <a:ea typeface="+mn-lt"/>
                <a:cs typeface="+mn-lt"/>
              </a:rPr>
              <a:t>Δ</a:t>
            </a:r>
            <a:r>
              <a:rPr lang="en-US" dirty="0">
                <a:ea typeface="+mn-lt"/>
                <a:cs typeface="+mn-lt"/>
              </a:rPr>
              <a:t>y = </a:t>
            </a:r>
            <a:r>
              <a:rPr lang="en-US" dirty="0" err="1">
                <a:ea typeface="+mn-lt"/>
                <a:cs typeface="+mn-lt"/>
              </a:rPr>
              <a:t>voy</a:t>
            </a:r>
            <a:r>
              <a:rPr lang="en-US" dirty="0">
                <a:ea typeface="+mn-lt"/>
                <a:cs typeface="+mn-lt"/>
              </a:rPr>
              <a:t> t + ½ ay t</a:t>
            </a:r>
            <a:r>
              <a:rPr lang="en-US" baseline="30000" dirty="0">
                <a:ea typeface="+mn-lt"/>
                <a:cs typeface="+mn-lt"/>
              </a:rPr>
              <a:t>2</a:t>
            </a:r>
            <a:r>
              <a:rPr lang="en-US" dirty="0">
                <a:ea typeface="+mn-lt"/>
                <a:cs typeface="+mn-lt"/>
              </a:rPr>
              <a:t>   </a:t>
            </a:r>
            <a:r>
              <a:rPr lang="en-US" dirty="0" err="1">
                <a:ea typeface="+mn-lt"/>
                <a:cs typeface="+mn-lt"/>
              </a:rPr>
              <a:t>vfy</a:t>
            </a:r>
            <a:r>
              <a:rPr lang="en-US" dirty="0">
                <a:ea typeface="+mn-lt"/>
                <a:cs typeface="+mn-lt"/>
              </a:rPr>
              <a:t>=</a:t>
            </a:r>
            <a:r>
              <a:rPr lang="en-US" dirty="0" err="1">
                <a:ea typeface="+mn-lt"/>
                <a:cs typeface="+mn-lt"/>
              </a:rPr>
              <a:t>voy</a:t>
            </a:r>
            <a:r>
              <a:rPr lang="en-US" dirty="0">
                <a:ea typeface="+mn-lt"/>
                <a:cs typeface="+mn-lt"/>
              </a:rPr>
              <a:t> + ay t  </a:t>
            </a:r>
            <a:r>
              <a:rPr lang="en-US" dirty="0" err="1">
                <a:ea typeface="+mn-lt"/>
                <a:cs typeface="+mn-lt"/>
              </a:rPr>
              <a:t>voy</a:t>
            </a:r>
            <a:r>
              <a:rPr lang="en-US" dirty="0">
                <a:ea typeface="+mn-lt"/>
                <a:cs typeface="+mn-lt"/>
              </a:rPr>
              <a:t>  = </a:t>
            </a:r>
            <a:r>
              <a:rPr lang="en-US" dirty="0" err="1">
                <a:ea typeface="+mn-lt"/>
                <a:cs typeface="+mn-lt"/>
              </a:rPr>
              <a:t>vo</a:t>
            </a:r>
            <a:r>
              <a:rPr lang="en-US" dirty="0">
                <a:ea typeface="+mn-lt"/>
                <a:cs typeface="+mn-lt"/>
              </a:rPr>
              <a:t> sin(</a:t>
            </a:r>
            <a:r>
              <a:rPr lang="el-GR" dirty="0">
                <a:ea typeface="+mn-lt"/>
                <a:cs typeface="+mn-lt"/>
              </a:rPr>
              <a:t>θ)  </a:t>
            </a:r>
            <a:r>
              <a:rPr lang="en-US" dirty="0">
                <a:ea typeface="+mn-lt"/>
                <a:cs typeface="+mn-lt"/>
              </a:rPr>
              <a:t>ay = a sin(</a:t>
            </a:r>
            <a:r>
              <a:rPr lang="el-GR" dirty="0">
                <a:ea typeface="+mn-lt"/>
                <a:cs typeface="+mn-lt"/>
              </a:rPr>
              <a:t>θ) </a:t>
            </a:r>
            <a:endParaRPr lang="en-US" dirty="0"/>
          </a:p>
        </p:txBody>
      </p:sp>
      <p:graphicFrame>
        <p:nvGraphicFramePr>
          <p:cNvPr id="4" name="Table 4">
            <a:extLst>
              <a:ext uri="{FF2B5EF4-FFF2-40B4-BE49-F238E27FC236}">
                <a16:creationId xmlns:a16="http://schemas.microsoft.com/office/drawing/2014/main" id="{831A19D7-4D75-43A4-9689-31A7CD88DA71}"/>
              </a:ext>
            </a:extLst>
          </p:cNvPr>
          <p:cNvGraphicFramePr>
            <a:graphicFrameLocks noGrp="1"/>
          </p:cNvGraphicFramePr>
          <p:nvPr>
            <p:extLst>
              <p:ext uri="{D42A27DB-BD31-4B8C-83A1-F6EECF244321}">
                <p14:modId xmlns:p14="http://schemas.microsoft.com/office/powerpoint/2010/main" val="3407965434"/>
              </p:ext>
            </p:extLst>
          </p:nvPr>
        </p:nvGraphicFramePr>
        <p:xfrm>
          <a:off x="633817" y="2736979"/>
          <a:ext cx="10126040" cy="2763520"/>
        </p:xfrm>
        <a:graphic>
          <a:graphicData uri="http://schemas.openxmlformats.org/drawingml/2006/table">
            <a:tbl>
              <a:tblPr firstRow="1" bandRow="1">
                <a:tableStyleId>{5C22544A-7EE6-4342-B048-85BDC9FD1C3A}</a:tableStyleId>
              </a:tblPr>
              <a:tblGrid>
                <a:gridCol w="2387774">
                  <a:extLst>
                    <a:ext uri="{9D8B030D-6E8A-4147-A177-3AD203B41FA5}">
                      <a16:colId xmlns:a16="http://schemas.microsoft.com/office/drawing/2014/main" val="4045995080"/>
                    </a:ext>
                  </a:extLst>
                </a:gridCol>
                <a:gridCol w="2283388">
                  <a:extLst>
                    <a:ext uri="{9D8B030D-6E8A-4147-A177-3AD203B41FA5}">
                      <a16:colId xmlns:a16="http://schemas.microsoft.com/office/drawing/2014/main" val="3847270600"/>
                    </a:ext>
                  </a:extLst>
                </a:gridCol>
                <a:gridCol w="565978">
                  <a:extLst>
                    <a:ext uri="{9D8B030D-6E8A-4147-A177-3AD203B41FA5}">
                      <a16:colId xmlns:a16="http://schemas.microsoft.com/office/drawing/2014/main" val="2587967547"/>
                    </a:ext>
                  </a:extLst>
                </a:gridCol>
                <a:gridCol w="1307689">
                  <a:extLst>
                    <a:ext uri="{9D8B030D-6E8A-4147-A177-3AD203B41FA5}">
                      <a16:colId xmlns:a16="http://schemas.microsoft.com/office/drawing/2014/main" val="3518006263"/>
                    </a:ext>
                  </a:extLst>
                </a:gridCol>
                <a:gridCol w="1433528">
                  <a:extLst>
                    <a:ext uri="{9D8B030D-6E8A-4147-A177-3AD203B41FA5}">
                      <a16:colId xmlns:a16="http://schemas.microsoft.com/office/drawing/2014/main" val="1006350224"/>
                    </a:ext>
                  </a:extLst>
                </a:gridCol>
                <a:gridCol w="1133429">
                  <a:extLst>
                    <a:ext uri="{9D8B030D-6E8A-4147-A177-3AD203B41FA5}">
                      <a16:colId xmlns:a16="http://schemas.microsoft.com/office/drawing/2014/main" val="408856232"/>
                    </a:ext>
                  </a:extLst>
                </a:gridCol>
                <a:gridCol w="1014254">
                  <a:extLst>
                    <a:ext uri="{9D8B030D-6E8A-4147-A177-3AD203B41FA5}">
                      <a16:colId xmlns:a16="http://schemas.microsoft.com/office/drawing/2014/main" val="2512311681"/>
                    </a:ext>
                  </a:extLst>
                </a:gridCol>
              </a:tblGrid>
              <a:tr h="370840">
                <a:tc>
                  <a:txBody>
                    <a:bodyPr/>
                    <a:lstStyle/>
                    <a:p>
                      <a:r>
                        <a:rPr lang="en-US" dirty="0"/>
                        <a:t>Vo</a:t>
                      </a:r>
                    </a:p>
                  </a:txBody>
                  <a:tcPr/>
                </a:tc>
                <a:tc>
                  <a:txBody>
                    <a:bodyPr/>
                    <a:lstStyle/>
                    <a:p>
                      <a:r>
                        <a:rPr lang="en-US" dirty="0"/>
                        <a:t>a</a:t>
                      </a:r>
                    </a:p>
                  </a:txBody>
                  <a:tcPr/>
                </a:tc>
                <a:tc>
                  <a:txBody>
                    <a:bodyPr/>
                    <a:lstStyle/>
                    <a:p>
                      <a:r>
                        <a:rPr lang="en-US" dirty="0"/>
                        <a:t>t(s)</a:t>
                      </a:r>
                    </a:p>
                  </a:txBody>
                  <a:tcPr/>
                </a:tc>
                <a:tc>
                  <a:txBody>
                    <a:bodyPr/>
                    <a:lstStyle/>
                    <a:p>
                      <a:r>
                        <a:rPr lang="en-US" dirty="0" err="1"/>
                        <a:t>deltaX</a:t>
                      </a:r>
                    </a:p>
                  </a:txBody>
                  <a:tcPr/>
                </a:tc>
                <a:tc>
                  <a:txBody>
                    <a:bodyPr/>
                    <a:lstStyle/>
                    <a:p>
                      <a:r>
                        <a:rPr lang="en-US" dirty="0" err="1"/>
                        <a:t>deltaY</a:t>
                      </a:r>
                    </a:p>
                  </a:txBody>
                  <a:tcPr/>
                </a:tc>
                <a:tc>
                  <a:txBody>
                    <a:bodyPr/>
                    <a:lstStyle/>
                    <a:p>
                      <a:r>
                        <a:rPr lang="en-US" dirty="0" err="1"/>
                        <a:t>Vfx</a:t>
                      </a:r>
                    </a:p>
                  </a:txBody>
                  <a:tcPr/>
                </a:tc>
                <a:tc>
                  <a:txBody>
                    <a:bodyPr/>
                    <a:lstStyle/>
                    <a:p>
                      <a:r>
                        <a:rPr lang="en-US" dirty="0" err="1"/>
                        <a:t>Vfy</a:t>
                      </a:r>
                    </a:p>
                  </a:txBody>
                  <a:tcPr/>
                </a:tc>
                <a:extLst>
                  <a:ext uri="{0D108BD9-81ED-4DB2-BD59-A6C34878D82A}">
                    <a16:rowId xmlns:a16="http://schemas.microsoft.com/office/drawing/2014/main" val="489373734"/>
                  </a:ext>
                </a:extLst>
              </a:tr>
              <a:tr h="370840">
                <a:tc>
                  <a:txBody>
                    <a:bodyPr/>
                    <a:lstStyle/>
                    <a:p>
                      <a:r>
                        <a:rPr lang="en-US" dirty="0"/>
                        <a:t>Vox=4m/s Voy=3m/s</a:t>
                      </a:r>
                    </a:p>
                  </a:txBody>
                  <a:tcPr/>
                </a:tc>
                <a:tc>
                  <a:txBody>
                    <a:bodyPr/>
                    <a:lstStyle/>
                    <a:p>
                      <a:r>
                        <a:rPr lang="en-US" dirty="0"/>
                        <a:t>ax=2m/s^2 ay=-1m/s^2</a:t>
                      </a:r>
                    </a:p>
                  </a:txBody>
                  <a:tcPr/>
                </a:tc>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68140343"/>
                  </a:ext>
                </a:extLst>
              </a:tr>
              <a:tr h="370840">
                <a:tc>
                  <a:txBody>
                    <a:bodyPr/>
                    <a:lstStyle/>
                    <a:p>
                      <a:r>
                        <a:rPr lang="en-US" dirty="0"/>
                        <a:t>Speed 5m/s angle=30</a:t>
                      </a:r>
                    </a:p>
                  </a:txBody>
                  <a:tcPr/>
                </a:tc>
                <a:tc>
                  <a:txBody>
                    <a:bodyPr/>
                    <a:lstStyle/>
                    <a:p>
                      <a:r>
                        <a:rPr lang="en-US" dirty="0"/>
                        <a:t>a= 4 m/s^2 West</a:t>
                      </a:r>
                    </a:p>
                  </a:txBody>
                  <a:tcPr/>
                </a:tc>
                <a:tc>
                  <a:txBody>
                    <a:bodyPr/>
                    <a:lstStyle/>
                    <a:p>
                      <a:r>
                        <a:rPr lang="en-US" dirty="0"/>
                        <a:t>4</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20643247"/>
                  </a:ext>
                </a:extLst>
              </a:tr>
              <a:tr h="370840">
                <a:tc>
                  <a:txBody>
                    <a:bodyPr/>
                    <a:lstStyle/>
                    <a:p>
                      <a:r>
                        <a:rPr lang="en-US" dirty="0"/>
                        <a:t>6 m/s North</a:t>
                      </a:r>
                    </a:p>
                  </a:txBody>
                  <a:tcPr/>
                </a:tc>
                <a:tc>
                  <a:txBody>
                    <a:bodyPr/>
                    <a:lstStyle/>
                    <a:p>
                      <a:r>
                        <a:rPr lang="en-US" dirty="0"/>
                        <a:t>2 m/s^2  East</a:t>
                      </a:r>
                    </a:p>
                  </a:txBody>
                  <a:tcPr/>
                </a:tc>
                <a:tc>
                  <a:txBody>
                    <a:bodyPr/>
                    <a:lstStyle/>
                    <a:p>
                      <a:r>
                        <a:rPr lang="en-US" dirty="0"/>
                        <a: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48438081"/>
                  </a:ext>
                </a:extLst>
              </a:tr>
              <a:tr h="370840">
                <a:tc>
                  <a:txBody>
                    <a:bodyPr/>
                    <a:lstStyle/>
                    <a:p>
                      <a:endParaRPr lang="en-US"/>
                    </a:p>
                  </a:txBody>
                  <a:tcPr/>
                </a:tc>
                <a:tc>
                  <a:txBody>
                    <a:bodyPr/>
                    <a:lstStyle/>
                    <a:p>
                      <a:r>
                        <a:rPr lang="en-US" dirty="0"/>
                        <a:t>ax=2</a:t>
                      </a:r>
                      <a:r>
                        <a:rPr lang="en-US" sz="1800" b="0" i="0" u="none" strike="noStrike" noProof="0" dirty="0">
                          <a:latin typeface="Calibri"/>
                        </a:rPr>
                        <a:t>m/s^2  ay=-1</a:t>
                      </a:r>
                      <a:r>
                        <a:rPr lang="en-US" sz="1800" b="0" i="0" u="none" strike="noStrike" noProof="0" dirty="0"/>
                        <a:t>m/s^2</a:t>
                      </a:r>
                      <a:endParaRPr lang="en-US" sz="1800" b="0" i="0" u="none" strike="noStrike" noProof="0" dirty="0">
                        <a:latin typeface="Calibri"/>
                      </a:endParaRPr>
                    </a:p>
                  </a:txBody>
                  <a:tcPr/>
                </a:tc>
                <a:tc>
                  <a:txBody>
                    <a:bodyPr/>
                    <a:lstStyle/>
                    <a:p>
                      <a:r>
                        <a:rPr lang="en-US" dirty="0"/>
                        <a:t>6</a:t>
                      </a:r>
                    </a:p>
                  </a:txBody>
                  <a:tcPr/>
                </a:tc>
                <a:tc>
                  <a:txBody>
                    <a:bodyPr/>
                    <a:lstStyle/>
                    <a:p>
                      <a:endParaRPr lang="en-US"/>
                    </a:p>
                  </a:txBody>
                  <a:tcPr/>
                </a:tc>
                <a:tc>
                  <a:txBody>
                    <a:bodyPr/>
                    <a:lstStyle/>
                    <a:p>
                      <a:endParaRPr lang="en-US"/>
                    </a:p>
                  </a:txBody>
                  <a:tcPr/>
                </a:tc>
                <a:tc>
                  <a:txBody>
                    <a:bodyPr/>
                    <a:lstStyle/>
                    <a:p>
                      <a:r>
                        <a:rPr lang="en-US" dirty="0"/>
                        <a:t>15 m/s</a:t>
                      </a:r>
                    </a:p>
                  </a:txBody>
                  <a:tcPr/>
                </a:tc>
                <a:tc>
                  <a:txBody>
                    <a:bodyPr/>
                    <a:lstStyle/>
                    <a:p>
                      <a:r>
                        <a:rPr lang="en-US" dirty="0"/>
                        <a:t>12 m/s</a:t>
                      </a:r>
                    </a:p>
                  </a:txBody>
                  <a:tcPr/>
                </a:tc>
                <a:extLst>
                  <a:ext uri="{0D108BD9-81ED-4DB2-BD59-A6C34878D82A}">
                    <a16:rowId xmlns:a16="http://schemas.microsoft.com/office/drawing/2014/main" val="2788611388"/>
                  </a:ext>
                </a:extLst>
              </a:tr>
              <a:tr h="370840">
                <a:tc>
                  <a:txBody>
                    <a:bodyPr/>
                    <a:lstStyle/>
                    <a:p>
                      <a:r>
                        <a:rPr lang="en-US" dirty="0"/>
                        <a:t>Vox= 20m/s Voy=15m/s</a:t>
                      </a:r>
                    </a:p>
                  </a:txBody>
                  <a:tcPr/>
                </a:tc>
                <a:tc>
                  <a:txBody>
                    <a:bodyPr/>
                    <a:lstStyle/>
                    <a:p>
                      <a:endParaRPr lang="en-US"/>
                    </a:p>
                  </a:txBody>
                  <a:tcPr/>
                </a:tc>
                <a:tc>
                  <a:txBody>
                    <a:bodyPr/>
                    <a:lstStyle/>
                    <a:p>
                      <a:r>
                        <a:rPr lang="en-US" dirty="0"/>
                        <a:t>8</a:t>
                      </a:r>
                    </a:p>
                  </a:txBody>
                  <a:tcPr/>
                </a:tc>
                <a:tc>
                  <a:txBody>
                    <a:bodyPr/>
                    <a:lstStyle/>
                    <a:p>
                      <a:r>
                        <a:rPr lang="en-US" dirty="0"/>
                        <a:t>120 meters</a:t>
                      </a:r>
                    </a:p>
                  </a:txBody>
                  <a:tcPr/>
                </a:tc>
                <a:tc>
                  <a:txBody>
                    <a:bodyPr/>
                    <a:lstStyle/>
                    <a:p>
                      <a:r>
                        <a:rPr lang="en-US" dirty="0"/>
                        <a:t>140meters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4096863"/>
                  </a:ext>
                </a:extLst>
              </a:tr>
            </a:tbl>
          </a:graphicData>
        </a:graphic>
      </p:graphicFrame>
      <p:sp>
        <p:nvSpPr>
          <p:cNvPr id="5" name="TextBox 4">
            <a:extLst>
              <a:ext uri="{FF2B5EF4-FFF2-40B4-BE49-F238E27FC236}">
                <a16:creationId xmlns:a16="http://schemas.microsoft.com/office/drawing/2014/main" id="{FAD0047C-D4C6-4D02-8B3D-486C87EEC828}"/>
              </a:ext>
            </a:extLst>
          </p:cNvPr>
          <p:cNvSpPr txBox="1"/>
          <p:nvPr/>
        </p:nvSpPr>
        <p:spPr>
          <a:xfrm>
            <a:off x="1290181" y="5559469"/>
            <a:ext cx="90375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Come up with your own questions. Make sure they are consistent and sufficient to solve</a:t>
            </a:r>
          </a:p>
        </p:txBody>
      </p:sp>
    </p:spTree>
    <p:extLst>
      <p:ext uri="{BB962C8B-B14F-4D97-AF65-F5344CB8AC3E}">
        <p14:creationId xmlns:p14="http://schemas.microsoft.com/office/powerpoint/2010/main" val="40092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2A2C-F00E-4404-84C2-8C535A96962A}"/>
              </a:ext>
            </a:extLst>
          </p:cNvPr>
          <p:cNvSpPr>
            <a:spLocks noGrp="1"/>
          </p:cNvSpPr>
          <p:nvPr>
            <p:ph type="title"/>
          </p:nvPr>
        </p:nvSpPr>
        <p:spPr/>
        <p:txBody>
          <a:bodyPr/>
          <a:lstStyle/>
          <a:p>
            <a:r>
              <a:rPr lang="en-US">
                <a:cs typeface="Calibri Light"/>
              </a:rPr>
              <a:t>RELATIVE VELOCITY USING VECTOR ADDITION</a:t>
            </a:r>
            <a:endParaRPr lang="en-US" dirty="0"/>
          </a:p>
        </p:txBody>
      </p:sp>
      <p:sp>
        <p:nvSpPr>
          <p:cNvPr id="5" name="Content Placeholder 4">
            <a:extLst>
              <a:ext uri="{FF2B5EF4-FFF2-40B4-BE49-F238E27FC236}">
                <a16:creationId xmlns:a16="http://schemas.microsoft.com/office/drawing/2014/main" id="{C8469F18-06DD-4943-B8AC-768AEDA21FE4}"/>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A</a:t>
            </a:r>
            <a:r>
              <a:rPr lang="en-US">
                <a:cs typeface="Calibri"/>
              </a:rPr>
              <a:t>     =           Ax </a:t>
            </a:r>
            <a:r>
              <a:rPr lang="en-US" b="1">
                <a:cs typeface="Calibri"/>
              </a:rPr>
              <a:t>i </a:t>
            </a:r>
            <a:r>
              <a:rPr lang="en-US">
                <a:cs typeface="Calibri"/>
              </a:rPr>
              <a:t>  +           Ay </a:t>
            </a:r>
            <a:r>
              <a:rPr lang="en-US" b="1">
                <a:cs typeface="Calibri"/>
              </a:rPr>
              <a:t>j</a:t>
            </a:r>
          </a:p>
          <a:p>
            <a:pPr marL="0" indent="0">
              <a:buNone/>
            </a:pPr>
            <a:r>
              <a:rPr lang="en-US" b="1">
                <a:cs typeface="Calibri"/>
              </a:rPr>
              <a:t>B </a:t>
            </a:r>
            <a:r>
              <a:rPr lang="en-US">
                <a:cs typeface="Calibri"/>
              </a:rPr>
              <a:t>    =           Bx </a:t>
            </a:r>
            <a:r>
              <a:rPr lang="en-US" b="1">
                <a:cs typeface="Calibri"/>
              </a:rPr>
              <a:t>i</a:t>
            </a:r>
            <a:r>
              <a:rPr lang="en-US">
                <a:cs typeface="Calibri"/>
              </a:rPr>
              <a:t>   +            By </a:t>
            </a:r>
            <a:r>
              <a:rPr lang="en-US" b="1">
                <a:cs typeface="Calibri"/>
              </a:rPr>
              <a:t>j</a:t>
            </a:r>
            <a:endParaRPr lang="en-US" b="1" dirty="0">
              <a:cs typeface="Calibri"/>
            </a:endParaRPr>
          </a:p>
          <a:p>
            <a:pPr marL="0" indent="0">
              <a:buNone/>
            </a:pPr>
            <a:r>
              <a:rPr lang="en-US" b="1">
                <a:cs typeface="Calibri"/>
              </a:rPr>
              <a:t>A+B</a:t>
            </a:r>
            <a:r>
              <a:rPr lang="en-US">
                <a:cs typeface="Calibri"/>
              </a:rPr>
              <a:t> = (Ax+Bx) </a:t>
            </a:r>
            <a:r>
              <a:rPr lang="en-US" b="1">
                <a:cs typeface="Calibri"/>
              </a:rPr>
              <a:t>i</a:t>
            </a:r>
            <a:r>
              <a:rPr lang="en-US">
                <a:cs typeface="Calibri"/>
              </a:rPr>
              <a:t>   + (Ay + By) </a:t>
            </a:r>
            <a:r>
              <a:rPr lang="en-US" b="1">
                <a:cs typeface="Calibri"/>
              </a:rPr>
              <a:t>j</a:t>
            </a:r>
          </a:p>
          <a:p>
            <a:pPr marL="0" indent="0">
              <a:buNone/>
            </a:pPr>
            <a:endParaRPr lang="en-US" dirty="0">
              <a:cs typeface="Calibri"/>
            </a:endParaRPr>
          </a:p>
          <a:p>
            <a:pPr marL="0" indent="0">
              <a:buNone/>
            </a:pPr>
            <a:r>
              <a:rPr lang="en-US" b="1">
                <a:cs typeface="Calibri"/>
              </a:rPr>
              <a:t>A</a:t>
            </a:r>
            <a:r>
              <a:rPr lang="en-US">
                <a:cs typeface="Calibri"/>
              </a:rPr>
              <a:t>    =   3 </a:t>
            </a:r>
            <a:r>
              <a:rPr lang="en-US" b="1">
                <a:cs typeface="Calibri"/>
              </a:rPr>
              <a:t>i</a:t>
            </a:r>
            <a:r>
              <a:rPr lang="en-US">
                <a:cs typeface="Calibri"/>
              </a:rPr>
              <a:t> – 4</a:t>
            </a:r>
            <a:r>
              <a:rPr lang="en-US" b="1">
                <a:cs typeface="Calibri"/>
              </a:rPr>
              <a:t> j</a:t>
            </a:r>
            <a:endParaRPr lang="en-US" b="1" dirty="0">
              <a:cs typeface="Calibri"/>
            </a:endParaRPr>
          </a:p>
          <a:p>
            <a:pPr marL="0" indent="0">
              <a:buNone/>
            </a:pPr>
            <a:r>
              <a:rPr lang="en-US" b="1">
                <a:cs typeface="Calibri"/>
              </a:rPr>
              <a:t>B</a:t>
            </a:r>
            <a:r>
              <a:rPr lang="en-US">
                <a:cs typeface="Calibri"/>
              </a:rPr>
              <a:t>    = 12 </a:t>
            </a:r>
            <a:r>
              <a:rPr lang="en-US" b="1">
                <a:cs typeface="Calibri"/>
              </a:rPr>
              <a:t>i</a:t>
            </a:r>
            <a:r>
              <a:rPr lang="en-US">
                <a:cs typeface="Calibri"/>
              </a:rPr>
              <a:t> + 14</a:t>
            </a:r>
            <a:r>
              <a:rPr lang="en-US" b="1">
                <a:cs typeface="Calibri"/>
              </a:rPr>
              <a:t>j</a:t>
            </a:r>
          </a:p>
          <a:p>
            <a:pPr marL="0" indent="0">
              <a:buNone/>
            </a:pPr>
            <a:r>
              <a:rPr lang="en-US" b="1">
                <a:cs typeface="Calibri"/>
              </a:rPr>
              <a:t>A+B</a:t>
            </a:r>
            <a:r>
              <a:rPr lang="en-US">
                <a:cs typeface="Calibri"/>
              </a:rPr>
              <a:t>=15 </a:t>
            </a:r>
            <a:r>
              <a:rPr lang="en-US" b="1">
                <a:cs typeface="Calibri"/>
              </a:rPr>
              <a:t>i</a:t>
            </a:r>
            <a:r>
              <a:rPr lang="en-US">
                <a:cs typeface="Calibri"/>
              </a:rPr>
              <a:t> + 10</a:t>
            </a:r>
            <a:r>
              <a:rPr lang="en-US" b="1">
                <a:cs typeface="Calibri"/>
              </a:rPr>
              <a:t>j</a:t>
            </a:r>
          </a:p>
          <a:p>
            <a:pPr marL="0" indent="0">
              <a:buNone/>
            </a:pPr>
            <a:endParaRPr lang="en-US" b="1" dirty="0">
              <a:cs typeface="Calibri"/>
            </a:endParaRPr>
          </a:p>
          <a:p>
            <a:pPr marL="0" indent="0">
              <a:buNone/>
            </a:pPr>
            <a:endParaRPr lang="en-US" b="1" dirty="0">
              <a:cs typeface="Calibri"/>
            </a:endParaRPr>
          </a:p>
        </p:txBody>
      </p:sp>
    </p:spTree>
    <p:extLst>
      <p:ext uri="{BB962C8B-B14F-4D97-AF65-F5344CB8AC3E}">
        <p14:creationId xmlns:p14="http://schemas.microsoft.com/office/powerpoint/2010/main" val="294185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2A2C-F00E-4404-84C2-8C535A96962A}"/>
              </a:ext>
            </a:extLst>
          </p:cNvPr>
          <p:cNvSpPr>
            <a:spLocks noGrp="1"/>
          </p:cNvSpPr>
          <p:nvPr>
            <p:ph type="title"/>
          </p:nvPr>
        </p:nvSpPr>
        <p:spPr/>
        <p:txBody>
          <a:bodyPr/>
          <a:lstStyle/>
          <a:p>
            <a:r>
              <a:rPr lang="en-US">
                <a:cs typeface="Calibri Light"/>
              </a:rPr>
              <a:t>RELATIVE VELOCITY USING VECTOR ADDITION</a:t>
            </a:r>
            <a:endParaRPr lang="en-US" dirty="0"/>
          </a:p>
        </p:txBody>
      </p:sp>
      <p:sp>
        <p:nvSpPr>
          <p:cNvPr id="5" name="Content Placeholder 4">
            <a:extLst>
              <a:ext uri="{FF2B5EF4-FFF2-40B4-BE49-F238E27FC236}">
                <a16:creationId xmlns:a16="http://schemas.microsoft.com/office/drawing/2014/main" id="{C8469F18-06DD-4943-B8AC-768AEDA21FE4}"/>
              </a:ext>
            </a:extLst>
          </p:cNvPr>
          <p:cNvSpPr>
            <a:spLocks noGrp="1"/>
          </p:cNvSpPr>
          <p:nvPr>
            <p:ph idx="1"/>
          </p:nvPr>
        </p:nvSpPr>
        <p:spPr>
          <a:xfrm>
            <a:off x="838200" y="1373591"/>
            <a:ext cx="10515600" cy="3718491"/>
          </a:xfrm>
        </p:spPr>
        <p:txBody>
          <a:bodyPr vert="horz" lIns="91440" tIns="45720" rIns="91440" bIns="45720" rtlCol="0" anchor="t">
            <a:normAutofit fontScale="92500" lnSpcReduction="10000"/>
          </a:bodyPr>
          <a:lstStyle/>
          <a:p>
            <a:pPr marL="0" indent="0">
              <a:buNone/>
            </a:pPr>
            <a:r>
              <a:rPr lang="en-US" b="1" dirty="0" err="1">
                <a:cs typeface="Calibri"/>
              </a:rPr>
              <a:t>Vab</a:t>
            </a:r>
            <a:r>
              <a:rPr lang="en-US" b="1" dirty="0">
                <a:cs typeface="Calibri"/>
              </a:rPr>
              <a:t> </a:t>
            </a:r>
            <a:r>
              <a:rPr lang="en-US" dirty="0">
                <a:cs typeface="Calibri"/>
              </a:rPr>
              <a:t>= Velocity of object a with respect to the observer at b</a:t>
            </a:r>
          </a:p>
          <a:p>
            <a:pPr marL="0" indent="0">
              <a:buNone/>
            </a:pPr>
            <a:r>
              <a:rPr lang="en-US" b="1" dirty="0" err="1">
                <a:cs typeface="Calibri"/>
              </a:rPr>
              <a:t>Vbc</a:t>
            </a:r>
            <a:r>
              <a:rPr lang="en-US" b="1" dirty="0">
                <a:cs typeface="Calibri"/>
              </a:rPr>
              <a:t> </a:t>
            </a:r>
            <a:r>
              <a:rPr lang="en-US" dirty="0">
                <a:cs typeface="Calibri"/>
              </a:rPr>
              <a:t>= Velocity of b with respect to the observer c</a:t>
            </a:r>
          </a:p>
          <a:p>
            <a:pPr marL="0" indent="0">
              <a:buNone/>
            </a:pPr>
            <a:r>
              <a:rPr lang="en-US" b="1" dirty="0">
                <a:cs typeface="Calibri"/>
              </a:rPr>
              <a:t>Vac </a:t>
            </a:r>
            <a:r>
              <a:rPr lang="en-US" dirty="0">
                <a:cs typeface="Calibri"/>
              </a:rPr>
              <a:t>= Velocity of object a with respect to the observer c</a:t>
            </a:r>
            <a:endParaRPr lang="en-US" b="1" dirty="0">
              <a:cs typeface="Calibri"/>
            </a:endParaRPr>
          </a:p>
          <a:p>
            <a:pPr marL="0" indent="0">
              <a:buNone/>
            </a:pPr>
            <a:endParaRPr lang="en-US" dirty="0">
              <a:cs typeface="Calibri"/>
            </a:endParaRPr>
          </a:p>
          <a:p>
            <a:pPr marL="0" indent="0">
              <a:buNone/>
            </a:pPr>
            <a:r>
              <a:rPr lang="en-US" b="1" dirty="0" err="1">
                <a:cs typeface="Calibri"/>
              </a:rPr>
              <a:t>Vab</a:t>
            </a:r>
            <a:r>
              <a:rPr lang="en-US" b="1" dirty="0">
                <a:cs typeface="Calibri"/>
              </a:rPr>
              <a:t> = -</a:t>
            </a:r>
            <a:r>
              <a:rPr lang="en-US" b="1" dirty="0" err="1">
                <a:cs typeface="Calibri"/>
              </a:rPr>
              <a:t>Vba</a:t>
            </a:r>
            <a:r>
              <a:rPr lang="en-US" b="1" dirty="0">
                <a:cs typeface="Calibri"/>
              </a:rPr>
              <a:t>        </a:t>
            </a:r>
            <a:r>
              <a:rPr lang="en-US" b="1" dirty="0" err="1">
                <a:cs typeface="Calibri"/>
              </a:rPr>
              <a:t>Vbc</a:t>
            </a:r>
            <a:r>
              <a:rPr lang="en-US" b="1" dirty="0">
                <a:cs typeface="Calibri"/>
              </a:rPr>
              <a:t> = -</a:t>
            </a:r>
            <a:r>
              <a:rPr lang="en-US" b="1" dirty="0" err="1">
                <a:cs typeface="Calibri"/>
              </a:rPr>
              <a:t>Vcb</a:t>
            </a:r>
            <a:r>
              <a:rPr lang="en-US" b="1" dirty="0">
                <a:cs typeface="Calibri"/>
              </a:rPr>
              <a:t>   Vac = -</a:t>
            </a:r>
            <a:r>
              <a:rPr lang="en-US" b="1" dirty="0" err="1">
                <a:cs typeface="Calibri"/>
              </a:rPr>
              <a:t>Vca</a:t>
            </a:r>
            <a:r>
              <a:rPr lang="en-US" b="1" dirty="0">
                <a:cs typeface="Calibri"/>
              </a:rPr>
              <a:t>  </a:t>
            </a:r>
          </a:p>
          <a:p>
            <a:pPr marL="0" indent="0">
              <a:buNone/>
            </a:pPr>
            <a:r>
              <a:rPr lang="en-US" dirty="0">
                <a:cs typeface="Calibri"/>
              </a:rPr>
              <a:t>For some problems we need to use the formulas above to match index</a:t>
            </a:r>
          </a:p>
          <a:p>
            <a:pPr marL="0" indent="0">
              <a:buNone/>
            </a:pPr>
            <a:endParaRPr lang="en-US" b="1" dirty="0">
              <a:cs typeface="Calibri"/>
            </a:endParaRPr>
          </a:p>
          <a:p>
            <a:pPr marL="0" indent="0">
              <a:buNone/>
            </a:pPr>
            <a:r>
              <a:rPr lang="en-US" dirty="0">
                <a:cs typeface="Calibri"/>
              </a:rPr>
              <a:t>EQUATION:  </a:t>
            </a:r>
            <a:r>
              <a:rPr lang="en-US" b="1" dirty="0" err="1">
                <a:cs typeface="Calibri"/>
              </a:rPr>
              <a:t>Vab</a:t>
            </a:r>
            <a:r>
              <a:rPr lang="en-US" b="1" dirty="0">
                <a:cs typeface="Calibri"/>
              </a:rPr>
              <a:t> + </a:t>
            </a:r>
            <a:r>
              <a:rPr lang="en-US" b="1" dirty="0" err="1">
                <a:cs typeface="Calibri"/>
              </a:rPr>
              <a:t>Vbc</a:t>
            </a:r>
            <a:r>
              <a:rPr lang="en-US" b="1" dirty="0">
                <a:cs typeface="Calibri"/>
              </a:rPr>
              <a:t> = Vac  </a:t>
            </a:r>
            <a:endParaRPr lang="en-US" dirty="0">
              <a:cs typeface="Calibri"/>
            </a:endParaRPr>
          </a:p>
        </p:txBody>
      </p:sp>
      <p:cxnSp>
        <p:nvCxnSpPr>
          <p:cNvPr id="3" name="Straight Arrow Connector 2">
            <a:extLst>
              <a:ext uri="{FF2B5EF4-FFF2-40B4-BE49-F238E27FC236}">
                <a16:creationId xmlns:a16="http://schemas.microsoft.com/office/drawing/2014/main" id="{6BF94FB9-F83E-42FB-9F3C-3F43B3B4B12C}"/>
              </a:ext>
            </a:extLst>
          </p:cNvPr>
          <p:cNvCxnSpPr/>
          <p:nvPr/>
        </p:nvCxnSpPr>
        <p:spPr>
          <a:xfrm flipH="1" flipV="1">
            <a:off x="3027334" y="4829012"/>
            <a:ext cx="247973" cy="93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B8ACC5A-292E-4076-995B-2A0382AD8E34}"/>
              </a:ext>
            </a:extLst>
          </p:cNvPr>
          <p:cNvCxnSpPr/>
          <p:nvPr/>
        </p:nvCxnSpPr>
        <p:spPr>
          <a:xfrm flipV="1">
            <a:off x="3405268" y="4907310"/>
            <a:ext cx="268637" cy="764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42AFE6-F35D-40DC-8E1F-FC40853EFF6A}"/>
              </a:ext>
            </a:extLst>
          </p:cNvPr>
          <p:cNvSpPr txBox="1"/>
          <p:nvPr/>
        </p:nvSpPr>
        <p:spPr>
          <a:xfrm>
            <a:off x="2969540" y="5694657"/>
            <a:ext cx="59978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REPEATED INDEX MUST BE ADJACENT</a:t>
            </a:r>
          </a:p>
        </p:txBody>
      </p:sp>
    </p:spTree>
    <p:extLst>
      <p:ext uri="{BB962C8B-B14F-4D97-AF65-F5344CB8AC3E}">
        <p14:creationId xmlns:p14="http://schemas.microsoft.com/office/powerpoint/2010/main" val="2759049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D4BA-8E12-460B-880B-170D16263114}"/>
              </a:ext>
            </a:extLst>
          </p:cNvPr>
          <p:cNvSpPr>
            <a:spLocks noGrp="1"/>
          </p:cNvSpPr>
          <p:nvPr>
            <p:ph type="title"/>
          </p:nvPr>
        </p:nvSpPr>
        <p:spPr/>
        <p:txBody>
          <a:bodyPr/>
          <a:lstStyle/>
          <a:p>
            <a:r>
              <a:rPr lang="en-US">
                <a:cs typeface="Calibri Light"/>
              </a:rPr>
              <a:t>MODEL PROBLEM</a:t>
            </a:r>
            <a:endParaRPr lang="en-US"/>
          </a:p>
        </p:txBody>
      </p:sp>
      <p:sp>
        <p:nvSpPr>
          <p:cNvPr id="3" name="Content Placeholder 2">
            <a:extLst>
              <a:ext uri="{FF2B5EF4-FFF2-40B4-BE49-F238E27FC236}">
                <a16:creationId xmlns:a16="http://schemas.microsoft.com/office/drawing/2014/main" id="{29FB613E-505F-42E5-9BA1-24B176CFEECA}"/>
              </a:ext>
            </a:extLst>
          </p:cNvPr>
          <p:cNvSpPr>
            <a:spLocks noGrp="1"/>
          </p:cNvSpPr>
          <p:nvPr>
            <p:ph idx="1"/>
          </p:nvPr>
        </p:nvSpPr>
        <p:spPr>
          <a:xfrm>
            <a:off x="838200" y="1502744"/>
            <a:ext cx="10515600" cy="4674219"/>
          </a:xfrm>
        </p:spPr>
        <p:txBody>
          <a:bodyPr vert="horz" lIns="91440" tIns="45720" rIns="91440" bIns="45720" rtlCol="0" anchor="t">
            <a:normAutofit/>
          </a:bodyPr>
          <a:lstStyle/>
          <a:p>
            <a:pPr marL="0" indent="0">
              <a:buNone/>
            </a:pPr>
            <a:r>
              <a:rPr lang="en-US" dirty="0">
                <a:cs typeface="Calibri"/>
              </a:rPr>
              <a:t>1) Alex is swimming North with 2m/s speed with respect to Big Sur River.</a:t>
            </a:r>
            <a:endParaRPr lang="en-US" dirty="0"/>
          </a:p>
          <a:p>
            <a:pPr marL="0" indent="0">
              <a:buNone/>
            </a:pPr>
            <a:r>
              <a:rPr lang="en-US" dirty="0">
                <a:cs typeface="Calibri"/>
              </a:rPr>
              <a:t>The river is flowing with 3 m/s speed East with respect to Cathy who is observing Alex from the bank. What is the velocity of Alex with respect to Cathy. </a:t>
            </a:r>
            <a:r>
              <a:rPr lang="en-US" dirty="0" err="1">
                <a:cs typeface="Calibri"/>
              </a:rPr>
              <a:t>Vab</a:t>
            </a:r>
            <a:r>
              <a:rPr lang="en-US" dirty="0">
                <a:cs typeface="Calibri"/>
              </a:rPr>
              <a:t>=Velocity of Alex with respect to Big Sur River. </a:t>
            </a:r>
            <a:r>
              <a:rPr lang="en-US" dirty="0" err="1">
                <a:cs typeface="Calibri"/>
              </a:rPr>
              <a:t>Vbc</a:t>
            </a:r>
            <a:r>
              <a:rPr lang="en-US" dirty="0">
                <a:cs typeface="Calibri"/>
              </a:rPr>
              <a:t>= Velocity of Big Sur River with respect to Cathy. Vac=Velocity of Alex with respect to Cathy.</a:t>
            </a:r>
          </a:p>
          <a:p>
            <a:pPr marL="0" indent="0">
              <a:buNone/>
            </a:pPr>
            <a:r>
              <a:rPr lang="en-US" b="1" dirty="0" err="1">
                <a:cs typeface="Calibri"/>
              </a:rPr>
              <a:t>Vab</a:t>
            </a:r>
            <a:r>
              <a:rPr lang="en-US" dirty="0">
                <a:cs typeface="Calibri"/>
              </a:rPr>
              <a:t> = 2i + 0j   </a:t>
            </a:r>
          </a:p>
          <a:p>
            <a:pPr marL="0" indent="0">
              <a:buNone/>
            </a:pPr>
            <a:r>
              <a:rPr lang="en-US" b="1" dirty="0" err="1">
                <a:cs typeface="Calibri"/>
              </a:rPr>
              <a:t>Vbc</a:t>
            </a:r>
            <a:r>
              <a:rPr lang="en-US" dirty="0">
                <a:cs typeface="Calibri"/>
              </a:rPr>
              <a:t>= 0i + 3j</a:t>
            </a:r>
          </a:p>
          <a:p>
            <a:pPr marL="0" indent="0">
              <a:buNone/>
            </a:pPr>
            <a:r>
              <a:rPr lang="en-US" b="1" dirty="0">
                <a:cs typeface="Calibri"/>
              </a:rPr>
              <a:t>Vac</a:t>
            </a:r>
            <a:r>
              <a:rPr lang="en-US" dirty="0">
                <a:cs typeface="Calibri"/>
              </a:rPr>
              <a:t> = 2i + 3j</a:t>
            </a:r>
          </a:p>
          <a:p>
            <a:pPr marL="0" indent="0">
              <a:buNone/>
            </a:pPr>
            <a:endParaRPr lang="en-US" dirty="0">
              <a:cs typeface="Calibri"/>
            </a:endParaRPr>
          </a:p>
        </p:txBody>
      </p:sp>
    </p:spTree>
    <p:extLst>
      <p:ext uri="{BB962C8B-B14F-4D97-AF65-F5344CB8AC3E}">
        <p14:creationId xmlns:p14="http://schemas.microsoft.com/office/powerpoint/2010/main" val="74693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0048-861E-4BC9-B46D-C9EA0E8C2E01}"/>
              </a:ext>
            </a:extLst>
          </p:cNvPr>
          <p:cNvSpPr>
            <a:spLocks noGrp="1"/>
          </p:cNvSpPr>
          <p:nvPr>
            <p:ph type="title"/>
          </p:nvPr>
        </p:nvSpPr>
        <p:spPr/>
        <p:txBody>
          <a:bodyPr/>
          <a:lstStyle/>
          <a:p>
            <a:r>
              <a:rPr lang="en-US">
                <a:cs typeface="Calibri Light"/>
              </a:rPr>
              <a:t>Classwork</a:t>
            </a:r>
            <a:endParaRPr lang="en-US"/>
          </a:p>
        </p:txBody>
      </p:sp>
      <p:sp>
        <p:nvSpPr>
          <p:cNvPr id="3" name="Content Placeholder 2">
            <a:extLst>
              <a:ext uri="{FF2B5EF4-FFF2-40B4-BE49-F238E27FC236}">
                <a16:creationId xmlns:a16="http://schemas.microsoft.com/office/drawing/2014/main" id="{D7A644CC-A87A-47F5-8EA2-91BA8B48AD91}"/>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cs typeface="Calibri"/>
              </a:rPr>
              <a:t>1) </a:t>
            </a:r>
            <a:r>
              <a:rPr lang="en-US" dirty="0" err="1">
                <a:cs typeface="Calibri"/>
              </a:rPr>
              <a:t>Vto</a:t>
            </a:r>
            <a:r>
              <a:rPr lang="en-US" dirty="0">
                <a:cs typeface="Calibri"/>
              </a:rPr>
              <a:t> = 4 </a:t>
            </a:r>
            <a:r>
              <a:rPr lang="en-US" dirty="0" err="1">
                <a:cs typeface="Calibri"/>
              </a:rPr>
              <a:t>i</a:t>
            </a:r>
            <a:r>
              <a:rPr lang="en-US" dirty="0">
                <a:cs typeface="Calibri"/>
              </a:rPr>
              <a:t> –5j    </a:t>
            </a:r>
            <a:r>
              <a:rPr lang="en-US" dirty="0" err="1">
                <a:cs typeface="Calibri"/>
              </a:rPr>
              <a:t>Vqt</a:t>
            </a:r>
            <a:r>
              <a:rPr lang="en-US" dirty="0">
                <a:cs typeface="Calibri"/>
              </a:rPr>
              <a:t> = 3i+6 j  </a:t>
            </a:r>
            <a:r>
              <a:rPr lang="en-US" dirty="0" err="1">
                <a:cs typeface="Calibri"/>
              </a:rPr>
              <a:t>Vqo</a:t>
            </a:r>
            <a:r>
              <a:rPr lang="en-US" dirty="0">
                <a:cs typeface="Calibri"/>
              </a:rPr>
              <a:t>=?</a:t>
            </a:r>
          </a:p>
          <a:p>
            <a:pPr marL="0" indent="0">
              <a:buNone/>
            </a:pPr>
            <a:r>
              <a:rPr lang="en-US" dirty="0">
                <a:cs typeface="Calibri"/>
              </a:rPr>
              <a:t>2) Velocity of an airplane with respect to the tower is 400mph 45</a:t>
            </a:r>
            <a:r>
              <a:rPr lang="en-US" baseline="30000" dirty="0">
                <a:cs typeface="Calibri"/>
              </a:rPr>
              <a:t>o</a:t>
            </a:r>
            <a:r>
              <a:rPr lang="en-US" dirty="0">
                <a:cs typeface="Calibri"/>
              </a:rPr>
              <a:t> Northeast. Velocity of the wind with respect to tower is 30 mph East.</a:t>
            </a:r>
          </a:p>
          <a:p>
            <a:pPr marL="0" indent="0">
              <a:buNone/>
            </a:pPr>
            <a:r>
              <a:rPr lang="en-US" dirty="0">
                <a:cs typeface="Calibri"/>
              </a:rPr>
              <a:t>What is the velocity of the airplane with respect to the wind. </a:t>
            </a:r>
          </a:p>
          <a:p>
            <a:pPr marL="0" indent="0">
              <a:buNone/>
            </a:pPr>
            <a:r>
              <a:rPr lang="en-US" dirty="0">
                <a:cs typeface="Calibri"/>
              </a:rPr>
              <a:t>3) </a:t>
            </a:r>
            <a:r>
              <a:rPr lang="en-US" dirty="0" err="1">
                <a:cs typeface="Calibri"/>
              </a:rPr>
              <a:t>Vcb</a:t>
            </a:r>
            <a:r>
              <a:rPr lang="en-US" dirty="0">
                <a:cs typeface="Calibri"/>
              </a:rPr>
              <a:t> = 4j   </a:t>
            </a:r>
            <a:r>
              <a:rPr lang="en-US" dirty="0" err="1">
                <a:cs typeface="Calibri"/>
              </a:rPr>
              <a:t>Vca</a:t>
            </a:r>
            <a:r>
              <a:rPr lang="en-US" dirty="0">
                <a:cs typeface="Calibri"/>
              </a:rPr>
              <a:t>=3 </a:t>
            </a:r>
            <a:r>
              <a:rPr lang="en-US" dirty="0" err="1">
                <a:cs typeface="Calibri"/>
              </a:rPr>
              <a:t>i</a:t>
            </a:r>
            <a:r>
              <a:rPr lang="en-US" dirty="0">
                <a:cs typeface="Calibri"/>
              </a:rPr>
              <a:t> –3j    Find </a:t>
            </a:r>
            <a:r>
              <a:rPr lang="en-US" dirty="0" err="1">
                <a:cs typeface="Calibri"/>
              </a:rPr>
              <a:t>Vab</a:t>
            </a:r>
          </a:p>
          <a:p>
            <a:pPr marL="0" indent="0">
              <a:buNone/>
            </a:pPr>
            <a:r>
              <a:rPr lang="en-US" dirty="0">
                <a:cs typeface="Calibri"/>
              </a:rPr>
              <a:t>4) A swimmer wants to swim towards North with 2 m/s speed with respect to an observer on the bridge. River runs with 4 m/s towards west with respect to the bridge. What should be velocity of the swimmer with respect to the river</a:t>
            </a:r>
          </a:p>
          <a:p>
            <a:pPr marL="0" indent="0">
              <a:buNone/>
            </a:pPr>
            <a:r>
              <a:rPr lang="en-US" dirty="0">
                <a:cs typeface="Calibri"/>
              </a:rPr>
              <a:t>5) </a:t>
            </a:r>
            <a:r>
              <a:rPr lang="en-US" dirty="0" err="1">
                <a:cs typeface="Calibri"/>
              </a:rPr>
              <a:t>Vab</a:t>
            </a:r>
            <a:r>
              <a:rPr lang="en-US" dirty="0">
                <a:cs typeface="Calibri"/>
              </a:rPr>
              <a:t>= 3i    Vac=5i +6j    Find </a:t>
            </a:r>
            <a:r>
              <a:rPr lang="en-US" dirty="0" err="1">
                <a:cs typeface="Calibri"/>
              </a:rPr>
              <a:t>Vbc</a:t>
            </a:r>
            <a:r>
              <a:rPr lang="en-US" dirty="0">
                <a:cs typeface="Calibri"/>
              </a:rPr>
              <a:t> and </a:t>
            </a:r>
            <a:r>
              <a:rPr lang="en-US" dirty="0" err="1">
                <a:cs typeface="Calibri"/>
              </a:rPr>
              <a:t>Vcb</a:t>
            </a:r>
          </a:p>
        </p:txBody>
      </p:sp>
    </p:spTree>
    <p:extLst>
      <p:ext uri="{BB962C8B-B14F-4D97-AF65-F5344CB8AC3E}">
        <p14:creationId xmlns:p14="http://schemas.microsoft.com/office/powerpoint/2010/main" val="392201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dirty="0">
                <a:cs typeface="Calibri Light"/>
              </a:rPr>
              <a:t>REFERENCES</a:t>
            </a:r>
            <a:endParaRPr lang="en-US" dirty="0"/>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3" name="TextBox 2">
            <a:extLst>
              <a:ext uri="{FF2B5EF4-FFF2-40B4-BE49-F238E27FC236}">
                <a16:creationId xmlns:a16="http://schemas.microsoft.com/office/drawing/2014/main" id="{37824701-E897-40AC-8C66-BD66D7A124C1}"/>
              </a:ext>
            </a:extLst>
          </p:cNvPr>
          <p:cNvSpPr txBox="1"/>
          <p:nvPr/>
        </p:nvSpPr>
        <p:spPr>
          <a:xfrm>
            <a:off x="775855" y="1312719"/>
            <a:ext cx="107095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Slide 1: Adobe id=296932788 Projectiles vector illustration. Labeled physical force trajectory scheme.</a:t>
            </a:r>
          </a:p>
          <a:p>
            <a:r>
              <a:rPr lang="en-US" dirty="0">
                <a:ea typeface="+mn-lt"/>
                <a:cs typeface="+mn-lt"/>
              </a:rPr>
              <a:t>By </a:t>
            </a:r>
            <a:r>
              <a:rPr lang="en-US" dirty="0" err="1">
                <a:ea typeface="+mn-lt"/>
                <a:cs typeface="+mn-lt"/>
              </a:rPr>
              <a:t>VectorMine</a:t>
            </a:r>
          </a:p>
          <a:p>
            <a:endParaRPr lang="en-US" dirty="0">
              <a:ea typeface="+mn-lt"/>
              <a:cs typeface="+mn-lt"/>
            </a:endParaRPr>
          </a:p>
          <a:p>
            <a:r>
              <a:rPr lang="en-US" dirty="0">
                <a:ea typeface="+mn-lt"/>
                <a:cs typeface="+mn-lt"/>
              </a:rPr>
              <a:t>Slide 13: Adobe id= 171841729 Cartesian coordinate system on white background vector illustration By </a:t>
            </a:r>
            <a:r>
              <a:rPr lang="en-US" dirty="0" err="1">
                <a:ea typeface="+mn-lt"/>
                <a:cs typeface="+mn-lt"/>
              </a:rPr>
              <a:t>attaphong</a:t>
            </a:r>
          </a:p>
          <a:p>
            <a:endParaRPr lang="en-US" dirty="0">
              <a:ea typeface="+mn-lt"/>
              <a:cs typeface="+mn-lt"/>
            </a:endParaRPr>
          </a:p>
          <a:p>
            <a:r>
              <a:rPr lang="en-US" dirty="0">
                <a:ea typeface="+mn-lt"/>
                <a:cs typeface="+mn-lt"/>
              </a:rPr>
              <a:t>Slide 8-9-10-16-21-22 Screenshot from PhET Interactive Simulations University of Colorado Boulder</a:t>
            </a:r>
            <a:br>
              <a:rPr lang="en-US" dirty="0">
                <a:ea typeface="+mn-lt"/>
                <a:cs typeface="+mn-lt"/>
              </a:rPr>
            </a:br>
            <a:r>
              <a:rPr lang="en-US" dirty="0">
                <a:ea typeface="+mn-lt"/>
                <a:cs typeface="+mn-lt"/>
                <a:hlinkClick r:id="rId2"/>
              </a:rPr>
              <a:t>https://phet.colorado.edu</a:t>
            </a:r>
            <a:endParaRPr lang="en-US" dirty="0">
              <a:ea typeface="+mn-lt"/>
              <a:cs typeface="+mn-lt"/>
            </a:endParaRPr>
          </a:p>
          <a:p>
            <a:pPr algn="l"/>
            <a:endParaRPr lang="en-US" dirty="0">
              <a:cs typeface="Calibri"/>
            </a:endParaRPr>
          </a:p>
        </p:txBody>
      </p:sp>
    </p:spTree>
    <p:extLst>
      <p:ext uri="{BB962C8B-B14F-4D97-AF65-F5344CB8AC3E}">
        <p14:creationId xmlns:p14="http://schemas.microsoft.com/office/powerpoint/2010/main" val="164348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2833360576"/>
              </p:ext>
            </p:extLst>
          </p:nvPr>
        </p:nvGraphicFramePr>
        <p:xfrm>
          <a:off x="4263360" y="559095"/>
          <a:ext cx="7293723" cy="6141642"/>
        </p:xfrm>
        <a:graphic>
          <a:graphicData uri="http://schemas.openxmlformats.org/drawingml/2006/table">
            <a:tbl>
              <a:tblPr firstRow="1" bandRow="1">
                <a:noFill/>
                <a:tableStyleId>{69012ECD-51FC-41F1-AA8D-1B2483CD663E}</a:tableStyleId>
              </a:tblPr>
              <a:tblGrid>
                <a:gridCol w="6702462">
                  <a:extLst>
                    <a:ext uri="{9D8B030D-6E8A-4147-A177-3AD203B41FA5}">
                      <a16:colId xmlns:a16="http://schemas.microsoft.com/office/drawing/2014/main" val="216919050"/>
                    </a:ext>
                  </a:extLst>
                </a:gridCol>
                <a:gridCol w="591261">
                  <a:extLst>
                    <a:ext uri="{9D8B030D-6E8A-4147-A177-3AD203B41FA5}">
                      <a16:colId xmlns:a16="http://schemas.microsoft.com/office/drawing/2014/main" val="603648281"/>
                    </a:ext>
                  </a:extLst>
                </a:gridCol>
              </a:tblGrid>
              <a:tr h="5803613">
                <a:tc>
                  <a:txBody>
                    <a:bodyPr/>
                    <a:lstStyle/>
                    <a:p>
                      <a:pPr marL="182880" lvl="0" indent="0">
                        <a:spcBef>
                          <a:spcPts val="0"/>
                        </a:spcBef>
                        <a:spcAft>
                          <a:spcPts val="600"/>
                        </a:spcAft>
                        <a:buFont typeface="Arial"/>
                        <a:buChar char="•"/>
                      </a:pPr>
                      <a:r>
                        <a:rPr lang="el-GR" sz="2000" b="0" i="0" u="none" strike="noStrike" cap="none" spc="60" noProof="0">
                          <a:solidFill>
                            <a:schemeClr val="tx1"/>
                          </a:solidFill>
                        </a:rPr>
                        <a:t>Δx </a:t>
                      </a:r>
                      <a:r>
                        <a:rPr lang="en-US" sz="2000" b="0" i="0" u="none" strike="noStrike" cap="none" spc="60" noProof="0">
                          <a:solidFill>
                            <a:schemeClr val="tx1"/>
                          </a:solidFill>
                        </a:rPr>
                        <a:t>= displacement in x </a:t>
                      </a:r>
                      <a:endParaRPr lang="en-US" b="0">
                        <a:solidFill>
                          <a:schemeClr val="tx1"/>
                        </a:solidFill>
                      </a:endParaRPr>
                    </a:p>
                    <a:p>
                      <a:pPr marL="182880" lvl="0" indent="0">
                        <a:spcBef>
                          <a:spcPts val="0"/>
                        </a:spcBef>
                        <a:spcAft>
                          <a:spcPts val="600"/>
                        </a:spcAft>
                        <a:buFont typeface="Arial"/>
                        <a:buChar char="•"/>
                      </a:pPr>
                      <a:r>
                        <a:rPr lang="el-GR" sz="2000" b="0" i="0" u="none" strike="noStrike" cap="none" spc="60" noProof="0">
                          <a:solidFill>
                            <a:schemeClr val="tx1"/>
                          </a:solidFill>
                        </a:rPr>
                        <a:t>Δ</a:t>
                      </a:r>
                      <a:r>
                        <a:rPr lang="en-US" sz="2000" b="0" i="0" u="none" strike="noStrike" cap="none" spc="60" noProof="0">
                          <a:solidFill>
                            <a:schemeClr val="tx1"/>
                          </a:solidFill>
                        </a:rPr>
                        <a:t>y = displacement in y </a:t>
                      </a:r>
                      <a:endParaRPr lang="en-US" sz="2000" b="0" i="0" u="none" strike="noStrike" cap="none" spc="60" noProof="0" dirty="0">
                        <a:solidFill>
                          <a:schemeClr val="tx1"/>
                        </a:solidFill>
                      </a:endParaRPr>
                    </a:p>
                    <a:p>
                      <a:pPr marL="182880" lvl="0" indent="0">
                        <a:spcBef>
                          <a:spcPts val="0"/>
                        </a:spcBef>
                        <a:spcAft>
                          <a:spcPts val="600"/>
                        </a:spcAft>
                        <a:buFont typeface="Arial"/>
                        <a:buChar char="•"/>
                      </a:pPr>
                      <a:r>
                        <a:rPr lang="en-US" sz="2000" b="0" i="0" u="none" strike="noStrike" cap="none" spc="60" noProof="0">
                          <a:solidFill>
                            <a:schemeClr val="tx1"/>
                          </a:solidFill>
                        </a:rPr>
                        <a:t>vo= initial velocity </a:t>
                      </a:r>
                      <a:endParaRPr lang="en-US" sz="2000" b="0" i="0" u="none" strike="noStrike" cap="none" spc="60" noProof="0" dirty="0">
                        <a:solidFill>
                          <a:schemeClr val="tx1"/>
                        </a:solidFill>
                      </a:endParaRPr>
                    </a:p>
                    <a:p>
                      <a:pPr marL="182880" lvl="0" indent="0">
                        <a:spcBef>
                          <a:spcPts val="0"/>
                        </a:spcBef>
                        <a:spcAft>
                          <a:spcPts val="600"/>
                        </a:spcAft>
                        <a:buFont typeface="Arial"/>
                        <a:buChar char="•"/>
                      </a:pPr>
                      <a:r>
                        <a:rPr lang="en-US" sz="2000" b="0" i="0" u="none" strike="noStrike" cap="none" spc="60" noProof="0">
                          <a:solidFill>
                            <a:schemeClr val="tx1"/>
                          </a:solidFill>
                        </a:rPr>
                        <a:t>vox = initial velocity in x </a:t>
                      </a:r>
                      <a:endParaRPr lang="en-US" sz="2000" b="0" i="0" u="none" strike="noStrike" cap="none" spc="60" noProof="0" dirty="0">
                        <a:solidFill>
                          <a:schemeClr val="tx1"/>
                        </a:solidFill>
                      </a:endParaRPr>
                    </a:p>
                    <a:p>
                      <a:pPr marL="182880" lvl="0" indent="0">
                        <a:spcBef>
                          <a:spcPts val="0"/>
                        </a:spcBef>
                        <a:spcAft>
                          <a:spcPts val="600"/>
                        </a:spcAft>
                        <a:buFont typeface="Arial"/>
                        <a:buChar char="•"/>
                      </a:pPr>
                      <a:r>
                        <a:rPr lang="en-US" sz="2000" b="0" i="0" u="none" strike="noStrike" cap="none" spc="60" noProof="0">
                          <a:solidFill>
                            <a:schemeClr val="tx1"/>
                          </a:solidFill>
                        </a:rPr>
                        <a:t>voy = initial velocity in y </a:t>
                      </a:r>
                      <a:endParaRPr lang="en-US" sz="2000" b="0" i="0" u="none" strike="noStrike" cap="none" spc="60" noProof="0" dirty="0">
                        <a:solidFill>
                          <a:schemeClr val="tx1"/>
                        </a:solidFill>
                      </a:endParaRPr>
                    </a:p>
                    <a:p>
                      <a:pPr marL="182880" lvl="0" indent="0">
                        <a:spcBef>
                          <a:spcPts val="0"/>
                        </a:spcBef>
                        <a:spcAft>
                          <a:spcPts val="600"/>
                        </a:spcAft>
                        <a:buFont typeface="Arial"/>
                        <a:buChar char="•"/>
                      </a:pPr>
                      <a:r>
                        <a:rPr lang="en-US" sz="2000" b="0" i="0" u="none" strike="noStrike" cap="none" spc="60" noProof="0">
                          <a:solidFill>
                            <a:schemeClr val="tx1"/>
                          </a:solidFill>
                        </a:rPr>
                        <a:t>vfx =</a:t>
                      </a:r>
                      <a:r>
                        <a:rPr lang="en-US" sz="2000" b="0" i="0" u="none" strike="noStrike" cap="none" spc="60" noProof="0">
                          <a:solidFill>
                            <a:schemeClr val="tx1"/>
                          </a:solidFill>
                          <a:latin typeface="Calibri"/>
                        </a:rPr>
                        <a:t>final velocity in x </a:t>
                      </a:r>
                      <a:endParaRPr lang="en-US" sz="2000" b="0" i="0" u="none" strike="noStrike" cap="none" spc="60" noProof="0" dirty="0">
                        <a:solidFill>
                          <a:schemeClr val="tx1"/>
                        </a:solidFill>
                        <a:latin typeface="Calibri"/>
                      </a:endParaRPr>
                    </a:p>
                    <a:p>
                      <a:pPr marL="182880" lvl="0" indent="0">
                        <a:spcBef>
                          <a:spcPts val="0"/>
                        </a:spcBef>
                        <a:spcAft>
                          <a:spcPts val="600"/>
                        </a:spcAft>
                        <a:buFont typeface="Arial"/>
                        <a:buChar char="•"/>
                      </a:pPr>
                      <a:r>
                        <a:rPr lang="en-US" sz="2000" b="0" i="0" u="none" strike="noStrike" cap="none" spc="60" noProof="0">
                          <a:solidFill>
                            <a:schemeClr val="tx1"/>
                          </a:solidFill>
                          <a:latin typeface="Calibri"/>
                        </a:rPr>
                        <a:t>vfy = final velocity in x </a:t>
                      </a:r>
                      <a:endParaRPr lang="en-US" sz="2000" b="0" i="0" u="none" strike="noStrike" cap="none" spc="60" noProof="0" dirty="0">
                        <a:solidFill>
                          <a:schemeClr val="tx1"/>
                        </a:solidFill>
                        <a:latin typeface="Calibri"/>
                      </a:endParaRPr>
                    </a:p>
                    <a:p>
                      <a:pPr marL="182880" lvl="0" indent="0">
                        <a:spcBef>
                          <a:spcPts val="0"/>
                        </a:spcBef>
                        <a:spcAft>
                          <a:spcPts val="600"/>
                        </a:spcAft>
                        <a:buFont typeface="Arial"/>
                        <a:buChar char="•"/>
                      </a:pPr>
                      <a:r>
                        <a:rPr lang="en-US" sz="2000" b="0" i="0" u="none" strike="noStrike" cap="none" spc="60" noProof="0">
                          <a:solidFill>
                            <a:schemeClr val="tx1"/>
                          </a:solidFill>
                          <a:latin typeface="Calibri"/>
                        </a:rPr>
                        <a:t>t = time or duration  </a:t>
                      </a:r>
                      <a:endParaRPr lang="en-US" sz="2000" b="0" i="0" u="none" strike="noStrike" cap="none" spc="60" noProof="0" dirty="0">
                        <a:solidFill>
                          <a:schemeClr val="tx1"/>
                        </a:solidFill>
                        <a:latin typeface="Calibri"/>
                      </a:endParaRPr>
                    </a:p>
                    <a:p>
                      <a:pPr marL="182880" lvl="0" indent="0">
                        <a:spcBef>
                          <a:spcPts val="0"/>
                        </a:spcBef>
                        <a:spcAft>
                          <a:spcPts val="600"/>
                        </a:spcAft>
                        <a:buFont typeface="Arial"/>
                        <a:buChar char="•"/>
                      </a:pPr>
                      <a:r>
                        <a:rPr lang="en-US" sz="2000" b="0" i="0" u="none" strike="noStrike" cap="none" spc="60" noProof="0">
                          <a:solidFill>
                            <a:schemeClr val="tx1"/>
                          </a:solidFill>
                          <a:latin typeface="Calibri"/>
                        </a:rPr>
                        <a:t>g= gravitational acceleration</a:t>
                      </a:r>
                      <a:endParaRPr lang="en-US" sz="2000" b="0" i="0" u="none" strike="noStrike" cap="none" spc="60" noProof="0" dirty="0">
                        <a:solidFill>
                          <a:schemeClr val="tx1"/>
                        </a:solidFill>
                        <a:latin typeface="Calibri"/>
                      </a:endParaRPr>
                    </a:p>
                    <a:p>
                      <a:pPr marL="182880" lvl="0" indent="0">
                        <a:spcBef>
                          <a:spcPts val="0"/>
                        </a:spcBef>
                        <a:spcAft>
                          <a:spcPts val="600"/>
                        </a:spcAft>
                        <a:buFont typeface="Arial"/>
                        <a:buChar char="•"/>
                      </a:pPr>
                      <a:r>
                        <a:rPr lang="en-US" sz="2000" b="0" i="0" u="none" strike="noStrike" cap="none" spc="60" noProof="0">
                          <a:solidFill>
                            <a:schemeClr val="tx1"/>
                          </a:solidFill>
                          <a:latin typeface="Calibri"/>
                        </a:rPr>
                        <a:t>ax = acceleration in x </a:t>
                      </a:r>
                      <a:endParaRPr lang="en-US" b="0">
                        <a:solidFill>
                          <a:schemeClr val="tx1"/>
                        </a:solidFill>
                      </a:endParaRPr>
                    </a:p>
                    <a:p>
                      <a:pPr marL="182880" lvl="0" indent="0">
                        <a:spcBef>
                          <a:spcPts val="0"/>
                        </a:spcBef>
                        <a:spcAft>
                          <a:spcPts val="600"/>
                        </a:spcAft>
                        <a:buFont typeface="Arial"/>
                        <a:buChar char="•"/>
                      </a:pPr>
                      <a:r>
                        <a:rPr lang="en-US" sz="2000" b="0" i="0" u="none" strike="noStrike" cap="none" spc="60" noProof="0">
                          <a:solidFill>
                            <a:schemeClr val="tx1"/>
                          </a:solidFill>
                          <a:latin typeface="Calibri"/>
                        </a:rPr>
                        <a:t>ay = acceleration in y</a:t>
                      </a:r>
                      <a:endParaRPr lang="en-US" sz="2000" b="0" i="0" u="none" strike="noStrike" cap="none" spc="60" noProof="0" dirty="0">
                        <a:solidFill>
                          <a:schemeClr val="tx1"/>
                        </a:solidFill>
                        <a:latin typeface="Calibri"/>
                      </a:endParaRPr>
                    </a:p>
                    <a:p>
                      <a:pPr marL="182880" lvl="0" indent="0">
                        <a:spcBef>
                          <a:spcPts val="0"/>
                        </a:spcBef>
                        <a:spcAft>
                          <a:spcPts val="600"/>
                        </a:spcAft>
                        <a:buFont typeface="Arial"/>
                        <a:buChar char="•"/>
                      </a:pPr>
                      <a:r>
                        <a:rPr lang="en-US" sz="2000" b="0" i="0" u="none" strike="noStrike" cap="none" spc="60" noProof="0">
                          <a:solidFill>
                            <a:schemeClr val="tx1"/>
                          </a:solidFill>
                          <a:latin typeface="Calibri"/>
                        </a:rPr>
                        <a:t>VAB=Velocity of object A with respect to observer B</a:t>
                      </a:r>
                      <a:endParaRPr lang="en-US" sz="2000" b="0" i="0" u="none" strike="noStrike" cap="none" spc="60" noProof="0" dirty="0">
                        <a:solidFill>
                          <a:schemeClr val="tx1"/>
                        </a:solidFill>
                        <a:latin typeface="Calibri"/>
                      </a:endParaRPr>
                    </a:p>
                    <a:p>
                      <a:pPr marL="182880" lvl="0" indent="0">
                        <a:spcBef>
                          <a:spcPts val="0"/>
                        </a:spcBef>
                        <a:spcAft>
                          <a:spcPts val="600"/>
                        </a:spcAft>
                        <a:buFont typeface="Arial"/>
                        <a:buChar char="•"/>
                      </a:pPr>
                      <a:r>
                        <a:rPr lang="en-US" sz="2000" b="0" i="0" u="none" strike="noStrike" cap="none" spc="60" noProof="0" dirty="0">
                          <a:solidFill>
                            <a:schemeClr val="tx1"/>
                          </a:solidFill>
                          <a:latin typeface="Calibri"/>
                        </a:rPr>
                        <a:t> </a:t>
                      </a:r>
                      <a:r>
                        <a:rPr lang="el-GR" sz="2000" b="0" i="0" u="none" strike="noStrike" cap="none" spc="60" noProof="0">
                          <a:solidFill>
                            <a:schemeClr val="tx1"/>
                          </a:solidFill>
                          <a:latin typeface="Calibri"/>
                        </a:rPr>
                        <a:t>θ = </a:t>
                      </a:r>
                      <a:r>
                        <a:rPr lang="en-US" sz="2000" b="0" i="0" u="none" strike="noStrike" cap="none" spc="60" noProof="0">
                          <a:solidFill>
                            <a:schemeClr val="tx1"/>
                          </a:solidFill>
                          <a:latin typeface="Calibri"/>
                        </a:rPr>
                        <a:t>angle measured from the +x-axis </a:t>
                      </a:r>
                      <a:endParaRPr lang="en-US" sz="2000" b="0" i="0" u="none" strike="noStrike" cap="none" spc="60" noProof="0" dirty="0">
                        <a:solidFill>
                          <a:schemeClr val="tx1"/>
                        </a:solidFill>
                        <a:latin typeface="Calibri"/>
                      </a:endParaRPr>
                    </a:p>
                    <a:p>
                      <a:pPr marL="274320" lvl="0" indent="-274320">
                        <a:spcBef>
                          <a:spcPts val="1000"/>
                        </a:spcBef>
                        <a:spcAft>
                          <a:spcPts val="600"/>
                        </a:spcAft>
                        <a:buFont typeface="Arial"/>
                        <a:buChar char="•"/>
                      </a:pPr>
                      <a:endParaRPr lang="en-US" sz="2000" b="0" i="0" u="none" strike="noStrike" cap="none" spc="60" noProof="0" dirty="0">
                        <a:solidFill>
                          <a:schemeClr val="tx1"/>
                        </a:solidFill>
                      </a:endParaRPr>
                    </a:p>
                    <a:p>
                      <a:pPr marL="0" lvl="0" indent="0">
                        <a:spcBef>
                          <a:spcPts val="1000"/>
                        </a:spcBef>
                        <a:spcAft>
                          <a:spcPts val="0"/>
                        </a:spcAft>
                        <a:buNone/>
                      </a:pPr>
                      <a:endParaRPr lang="en-US" sz="2000" b="0" i="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endParaRPr lang="en-US" sz="2000" b="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2302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4291207239"/>
              </p:ext>
            </p:extLst>
          </p:nvPr>
        </p:nvGraphicFramePr>
        <p:xfrm>
          <a:off x="4381500" y="1181100"/>
          <a:ext cx="7669725" cy="4484776"/>
        </p:xfrm>
        <a:graphic>
          <a:graphicData uri="http://schemas.openxmlformats.org/drawingml/2006/table">
            <a:tbl>
              <a:tblPr firstRow="1" bandRow="1">
                <a:solidFill>
                  <a:srgbClr val="F7F7F7"/>
                </a:solidFill>
                <a:tableStyleId>{69012ECD-51FC-41F1-AA8D-1B2483CD663E}</a:tableStyleId>
              </a:tblPr>
              <a:tblGrid>
                <a:gridCol w="6990907">
                  <a:extLst>
                    <a:ext uri="{9D8B030D-6E8A-4147-A177-3AD203B41FA5}">
                      <a16:colId xmlns:a16="http://schemas.microsoft.com/office/drawing/2014/main" val="216919050"/>
                    </a:ext>
                  </a:extLst>
                </a:gridCol>
                <a:gridCol w="678818">
                  <a:extLst>
                    <a:ext uri="{9D8B030D-6E8A-4147-A177-3AD203B41FA5}">
                      <a16:colId xmlns:a16="http://schemas.microsoft.com/office/drawing/2014/main" val="603648281"/>
                    </a:ext>
                  </a:extLst>
                </a:gridCol>
              </a:tblGrid>
              <a:tr h="4484776">
                <a:tc>
                  <a:txBody>
                    <a:bodyPr/>
                    <a:lstStyle/>
                    <a:p>
                      <a:pPr lvl="0" algn="l">
                        <a:lnSpc>
                          <a:spcPct val="100000"/>
                        </a:lnSpc>
                        <a:spcBef>
                          <a:spcPts val="0"/>
                        </a:spcBef>
                        <a:spcAft>
                          <a:spcPts val="0"/>
                        </a:spcAft>
                        <a:buNone/>
                      </a:pPr>
                      <a:r>
                        <a:rPr lang="en-US" sz="2100" b="0" i="0" u="none" strike="noStrike" cap="none" spc="60" noProof="0">
                          <a:solidFill>
                            <a:schemeClr val="tx1"/>
                          </a:solidFill>
                        </a:rPr>
                        <a:t>Position, displacement, distance are in meters “m”</a:t>
                      </a:r>
                    </a:p>
                    <a:p>
                      <a:pPr lvl="0" algn="l">
                        <a:lnSpc>
                          <a:spcPct val="100000"/>
                        </a:lnSpc>
                        <a:spcBef>
                          <a:spcPts val="0"/>
                        </a:spcBef>
                        <a:spcAft>
                          <a:spcPts val="0"/>
                        </a:spcAft>
                        <a:buNone/>
                      </a:pPr>
                      <a:r>
                        <a:rPr lang="en-US" sz="2100" b="0" i="0" u="none" strike="noStrike" cap="none" spc="60" noProof="0">
                          <a:solidFill>
                            <a:schemeClr val="tx1"/>
                          </a:solidFill>
                        </a:rPr>
                        <a:t>Velocity and speed are in meters per second “m/s”</a:t>
                      </a:r>
                    </a:p>
                    <a:p>
                      <a:pPr lvl="0" algn="l">
                        <a:lnSpc>
                          <a:spcPct val="100000"/>
                        </a:lnSpc>
                        <a:spcBef>
                          <a:spcPts val="0"/>
                        </a:spcBef>
                        <a:spcAft>
                          <a:spcPts val="0"/>
                        </a:spcAft>
                        <a:buNone/>
                      </a:pPr>
                      <a:r>
                        <a:rPr lang="en-US" sz="2100" b="0" i="0" u="none" strike="noStrike" cap="none" spc="60" noProof="0">
                          <a:solidFill>
                            <a:schemeClr val="tx1"/>
                          </a:solidFill>
                        </a:rPr>
                        <a:t>Acceleration is in meters per second square “m/s</a:t>
                      </a:r>
                      <a:r>
                        <a:rPr lang="en-US" sz="2100" b="0" i="0" u="none" strike="noStrike" cap="none" spc="60" baseline="30000" noProof="0">
                          <a:solidFill>
                            <a:schemeClr val="tx1"/>
                          </a:solidFill>
                        </a:rPr>
                        <a:t>2</a:t>
                      </a:r>
                      <a:r>
                        <a:rPr lang="en-US" sz="2100" b="0" i="0" u="none" strike="noStrike" cap="none" spc="60" noProof="0">
                          <a:solidFill>
                            <a:schemeClr val="tx1"/>
                          </a:solidFill>
                        </a:rPr>
                        <a:t>”</a:t>
                      </a:r>
                    </a:p>
                    <a:p>
                      <a:pPr lvl="0" algn="l">
                        <a:lnSpc>
                          <a:spcPct val="100000"/>
                        </a:lnSpc>
                        <a:spcBef>
                          <a:spcPts val="0"/>
                        </a:spcBef>
                        <a:spcAft>
                          <a:spcPts val="0"/>
                        </a:spcAft>
                        <a:buNone/>
                      </a:pPr>
                      <a:r>
                        <a:rPr lang="en-US" sz="2100" b="0" i="0" u="none" strike="noStrike" cap="none" spc="60" noProof="0">
                          <a:solidFill>
                            <a:schemeClr val="tx1"/>
                          </a:solidFill>
                        </a:rPr>
                        <a:t>Angle in degrees or radian</a:t>
                      </a:r>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p>
                      <a:pPr lvl="0">
                        <a:buNone/>
                      </a:pPr>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Formulas</a:t>
            </a:r>
          </a:p>
        </p:txBody>
      </p:sp>
      <p:graphicFrame>
        <p:nvGraphicFramePr>
          <p:cNvPr id="5" name="Table 4">
            <a:extLst>
              <a:ext uri="{FF2B5EF4-FFF2-40B4-BE49-F238E27FC236}">
                <a16:creationId xmlns:a16="http://schemas.microsoft.com/office/drawing/2014/main" id="{664579F2-D8C9-482C-AC34-83500935AFDC}"/>
              </a:ext>
            </a:extLst>
          </p:cNvPr>
          <p:cNvGraphicFramePr>
            <a:graphicFrameLocks noGrp="1"/>
          </p:cNvGraphicFramePr>
          <p:nvPr>
            <p:extLst>
              <p:ext uri="{D42A27DB-BD31-4B8C-83A1-F6EECF244321}">
                <p14:modId xmlns:p14="http://schemas.microsoft.com/office/powerpoint/2010/main" val="1851821404"/>
              </p:ext>
            </p:extLst>
          </p:nvPr>
        </p:nvGraphicFramePr>
        <p:xfrm>
          <a:off x="5793637" y="1029852"/>
          <a:ext cx="4857748" cy="3749040"/>
        </p:xfrm>
        <a:graphic>
          <a:graphicData uri="http://schemas.openxmlformats.org/drawingml/2006/table">
            <a:tbl>
              <a:tblPr firstRow="1" bandRow="1">
                <a:tableStyleId>{5C22544A-7EE6-4342-B048-85BDC9FD1C3A}</a:tableStyleId>
              </a:tblPr>
              <a:tblGrid>
                <a:gridCol w="2613837">
                  <a:extLst>
                    <a:ext uri="{9D8B030D-6E8A-4147-A177-3AD203B41FA5}">
                      <a16:colId xmlns:a16="http://schemas.microsoft.com/office/drawing/2014/main" val="3135074142"/>
                    </a:ext>
                  </a:extLst>
                </a:gridCol>
                <a:gridCol w="2243911">
                  <a:extLst>
                    <a:ext uri="{9D8B030D-6E8A-4147-A177-3AD203B41FA5}">
                      <a16:colId xmlns:a16="http://schemas.microsoft.com/office/drawing/2014/main" val="4161367751"/>
                    </a:ext>
                  </a:extLst>
                </a:gridCol>
              </a:tblGrid>
              <a:tr h="0">
                <a:tc>
                  <a:txBody>
                    <a:bodyPr/>
                    <a:lstStyle/>
                    <a:p>
                      <a:pPr algn="l" rtl="0" fontAlgn="base"/>
                      <a:endParaRPr lang="el-GR" sz="1600" b="0" dirty="0">
                        <a:effectLst/>
                      </a:endParaRPr>
                    </a:p>
                    <a:p>
                      <a:pPr algn="l" rtl="0" fontAlgn="t"/>
                      <a:r>
                        <a:rPr lang="el-GR" sz="1600" b="0" u="none" strike="noStrike">
                          <a:solidFill>
                            <a:schemeClr val="tx1"/>
                          </a:solidFill>
                          <a:effectLst/>
                        </a:rPr>
                        <a:t>Δ</a:t>
                      </a:r>
                      <a:r>
                        <a:rPr lang="en-US" sz="1600" b="0" u="none" strike="noStrike">
                          <a:solidFill>
                            <a:schemeClr val="tx1"/>
                          </a:solidFill>
                          <a:effectLst/>
                        </a:rPr>
                        <a:t>x </a:t>
                      </a:r>
                      <a:r>
                        <a:rPr lang="en-US" sz="1600" b="0">
                          <a:solidFill>
                            <a:schemeClr val="tx1"/>
                          </a:solidFill>
                          <a:effectLst/>
                        </a:rPr>
                        <a:t>= </a:t>
                      </a:r>
                      <a:r>
                        <a:rPr lang="en-US" sz="1600" b="0" u="none" strike="noStrike">
                          <a:solidFill>
                            <a:schemeClr val="tx1"/>
                          </a:solidFill>
                          <a:effectLst/>
                        </a:rPr>
                        <a:t>vox </a:t>
                      </a:r>
                      <a:r>
                        <a:rPr lang="en-US" sz="1600" b="0">
                          <a:solidFill>
                            <a:schemeClr val="tx1"/>
                          </a:solidFill>
                          <a:effectLst/>
                        </a:rPr>
                        <a:t>t + ½ </a:t>
                      </a:r>
                      <a:r>
                        <a:rPr lang="en-US" sz="1600" b="0" u="none" strike="noStrike" dirty="0">
                          <a:solidFill>
                            <a:schemeClr val="tx1"/>
                          </a:solidFill>
                          <a:effectLst/>
                        </a:rPr>
                        <a:t>ax </a:t>
                      </a:r>
                      <a:r>
                        <a:rPr lang="en-US" sz="1600" b="0" dirty="0">
                          <a:solidFill>
                            <a:schemeClr val="tx1"/>
                          </a:solidFill>
                          <a:effectLst/>
                        </a:rPr>
                        <a:t>t</a:t>
                      </a:r>
                      <a:r>
                        <a:rPr lang="en-US" sz="1600" b="0" baseline="30000" dirty="0">
                          <a:solidFill>
                            <a:schemeClr val="tx1"/>
                          </a:solidFill>
                          <a:effectLst/>
                        </a:rPr>
                        <a:t>2</a:t>
                      </a:r>
                      <a:r>
                        <a:rPr lang="en-US" sz="1600" b="0" dirty="0">
                          <a:solidFill>
                            <a:schemeClr val="tx1"/>
                          </a:solidFill>
                          <a:effectLst/>
                        </a:rPr>
                        <a:t> </a:t>
                      </a:r>
                    </a:p>
                    <a:p>
                      <a:pPr algn="l" rtl="0" fontAlgn="t"/>
                      <a:r>
                        <a:rPr lang="en-US" sz="1600" b="0" u="none" strike="noStrike">
                          <a:solidFill>
                            <a:schemeClr val="tx1"/>
                          </a:solidFill>
                          <a:effectLst/>
                        </a:rPr>
                        <a:t>vfx=vox</a:t>
                      </a:r>
                      <a:r>
                        <a:rPr lang="en-US" sz="1600" b="0">
                          <a:solidFill>
                            <a:schemeClr val="tx1"/>
                          </a:solidFill>
                          <a:effectLst/>
                        </a:rPr>
                        <a:t> + </a:t>
                      </a:r>
                      <a:r>
                        <a:rPr lang="en-US" sz="1600" b="0" u="none" strike="noStrike">
                          <a:solidFill>
                            <a:schemeClr val="tx1"/>
                          </a:solidFill>
                          <a:effectLst/>
                        </a:rPr>
                        <a:t>ax </a:t>
                      </a:r>
                      <a:r>
                        <a:rPr lang="en-US" sz="1600" b="0">
                          <a:solidFill>
                            <a:schemeClr val="tx1"/>
                          </a:solidFill>
                          <a:effectLst/>
                        </a:rPr>
                        <a:t>t </a:t>
                      </a:r>
                      <a:endParaRPr lang="en-US" sz="1600" b="0" dirty="0">
                        <a:solidFill>
                          <a:schemeClr val="tx1"/>
                        </a:solidFill>
                        <a:effectLst/>
                      </a:endParaRPr>
                    </a:p>
                    <a:p>
                      <a:pPr algn="l" rtl="0" fontAlgn="t"/>
                      <a:r>
                        <a:rPr lang="en-US" sz="1600" b="0" u="none" strike="noStrike">
                          <a:solidFill>
                            <a:schemeClr val="tx1"/>
                          </a:solidFill>
                          <a:effectLst/>
                        </a:rPr>
                        <a:t>vfx</a:t>
                      </a:r>
                      <a:r>
                        <a:rPr lang="en-US" sz="1600" b="0" baseline="-25000" dirty="0">
                          <a:solidFill>
                            <a:schemeClr val="tx1"/>
                          </a:solidFill>
                          <a:effectLst/>
                        </a:rPr>
                        <a:t> </a:t>
                      </a:r>
                      <a:r>
                        <a:rPr lang="en-US" sz="1600" b="0" baseline="30000">
                          <a:solidFill>
                            <a:schemeClr val="tx1"/>
                          </a:solidFill>
                          <a:effectLst/>
                        </a:rPr>
                        <a:t>2</a:t>
                      </a:r>
                      <a:r>
                        <a:rPr lang="en-US" sz="1600" b="0">
                          <a:solidFill>
                            <a:schemeClr val="tx1"/>
                          </a:solidFill>
                          <a:effectLst/>
                        </a:rPr>
                        <a:t> - </a:t>
                      </a:r>
                      <a:r>
                        <a:rPr lang="en-US" sz="1600" b="0" u="none" strike="noStrike">
                          <a:solidFill>
                            <a:schemeClr val="tx1"/>
                          </a:solidFill>
                          <a:effectLst/>
                        </a:rPr>
                        <a:t>vox</a:t>
                      </a:r>
                      <a:r>
                        <a:rPr lang="en-US" sz="1600" b="0" baseline="30000">
                          <a:solidFill>
                            <a:schemeClr val="tx1"/>
                          </a:solidFill>
                          <a:effectLst/>
                        </a:rPr>
                        <a:t>2</a:t>
                      </a:r>
                      <a:r>
                        <a:rPr lang="en-US" sz="1600" b="0">
                          <a:solidFill>
                            <a:schemeClr val="tx1"/>
                          </a:solidFill>
                          <a:effectLst/>
                        </a:rPr>
                        <a:t> = 2</a:t>
                      </a:r>
                      <a:r>
                        <a:rPr lang="en-US" sz="1600" b="0" u="none" strike="noStrike">
                          <a:solidFill>
                            <a:schemeClr val="tx1"/>
                          </a:solidFill>
                          <a:effectLst/>
                        </a:rPr>
                        <a:t>ax </a:t>
                      </a:r>
                      <a:r>
                        <a:rPr lang="el-GR" sz="1600" b="0" u="none" strike="noStrike">
                          <a:solidFill>
                            <a:schemeClr val="tx1"/>
                          </a:solidFill>
                          <a:effectLst/>
                        </a:rPr>
                        <a:t>Δ</a:t>
                      </a:r>
                      <a:r>
                        <a:rPr lang="en-US" sz="1600" b="0" u="none" strike="noStrike">
                          <a:solidFill>
                            <a:schemeClr val="tx1"/>
                          </a:solidFill>
                          <a:effectLst/>
                        </a:rPr>
                        <a:t>xa</a:t>
                      </a:r>
                      <a:endParaRPr lang="en-US" sz="1600" b="0" dirty="0">
                        <a:solidFill>
                          <a:schemeClr val="tx1"/>
                        </a:solidFill>
                        <a:effectLst/>
                      </a:endParaRPr>
                    </a:p>
                    <a:p>
                      <a:pPr algn="l" rtl="0" fontAlgn="t"/>
                      <a:r>
                        <a:rPr lang="en-US" sz="1600" b="0" u="none" strike="noStrike" dirty="0">
                          <a:solidFill>
                            <a:schemeClr val="tx1"/>
                          </a:solidFill>
                          <a:effectLst/>
                        </a:rPr>
                        <a:t>vox</a:t>
                      </a:r>
                      <a:r>
                        <a:rPr lang="en-US" sz="1600" b="0">
                          <a:solidFill>
                            <a:schemeClr val="tx1"/>
                          </a:solidFill>
                          <a:effectLst/>
                        </a:rPr>
                        <a:t>  = </a:t>
                      </a:r>
                      <a:r>
                        <a:rPr lang="en-US" sz="1600" b="0" u="none" strike="noStrike">
                          <a:solidFill>
                            <a:schemeClr val="tx1"/>
                          </a:solidFill>
                          <a:effectLst/>
                        </a:rPr>
                        <a:t>vo</a:t>
                      </a:r>
                      <a:r>
                        <a:rPr lang="en-US" sz="1600" b="0">
                          <a:solidFill>
                            <a:schemeClr val="tx1"/>
                          </a:solidFill>
                          <a:effectLst/>
                        </a:rPr>
                        <a:t> cos(</a:t>
                      </a:r>
                      <a:r>
                        <a:rPr lang="el-GR" sz="1600" b="0">
                          <a:solidFill>
                            <a:schemeClr val="tx1"/>
                          </a:solidFill>
                          <a:effectLst/>
                        </a:rPr>
                        <a:t>θ)  </a:t>
                      </a:r>
                      <a:endParaRPr lang="en-US" sz="1600" b="0" dirty="0">
                        <a:solidFill>
                          <a:schemeClr val="tx1"/>
                        </a:solidFill>
                        <a:effectLst/>
                      </a:endParaRPr>
                    </a:p>
                    <a:p>
                      <a:pPr algn="l" rtl="0" fontAlgn="t"/>
                      <a:r>
                        <a:rPr lang="en-US" sz="1600" b="0" u="none" strike="noStrike">
                          <a:solidFill>
                            <a:schemeClr val="tx1"/>
                          </a:solidFill>
                          <a:effectLst/>
                        </a:rPr>
                        <a:t>voy</a:t>
                      </a:r>
                      <a:r>
                        <a:rPr lang="en-US" sz="1600" b="0">
                          <a:solidFill>
                            <a:schemeClr val="tx1"/>
                          </a:solidFill>
                          <a:effectLst/>
                        </a:rPr>
                        <a:t>  = </a:t>
                      </a:r>
                      <a:r>
                        <a:rPr lang="en-US" sz="1600" b="0" u="none" strike="noStrike">
                          <a:solidFill>
                            <a:schemeClr val="tx1"/>
                          </a:solidFill>
                          <a:effectLst/>
                        </a:rPr>
                        <a:t>vo</a:t>
                      </a:r>
                      <a:r>
                        <a:rPr lang="en-US" sz="1600" b="0">
                          <a:solidFill>
                            <a:schemeClr val="tx1"/>
                          </a:solidFill>
                          <a:effectLst/>
                        </a:rPr>
                        <a:t> sin(</a:t>
                      </a:r>
                      <a:r>
                        <a:rPr lang="el-GR" sz="1600" b="0">
                          <a:solidFill>
                            <a:schemeClr val="tx1"/>
                          </a:solidFill>
                          <a:effectLst/>
                        </a:rPr>
                        <a:t>θ) </a:t>
                      </a:r>
                      <a:endParaRPr lang="en-US" sz="1600" b="0" dirty="0">
                        <a:solidFill>
                          <a:schemeClr val="tx1"/>
                        </a:solidFill>
                        <a:effectLst/>
                      </a:endParaRPr>
                    </a:p>
                    <a:p>
                      <a:pPr lvl="0" algn="l">
                        <a:buNone/>
                      </a:pPr>
                      <a:r>
                        <a:rPr lang="en-US" sz="1600" b="0" i="0" u="none" strike="noStrike" noProof="0">
                          <a:solidFill>
                            <a:schemeClr val="tx1"/>
                          </a:solidFill>
                          <a:effectLst/>
                          <a:latin typeface="Calibri"/>
                        </a:rPr>
                        <a:t>ax  = a cos(</a:t>
                      </a:r>
                      <a:r>
                        <a:rPr lang="el-GR" sz="1600" b="0" i="0" u="none" strike="noStrike" noProof="0">
                          <a:solidFill>
                            <a:schemeClr val="tx1"/>
                          </a:solidFill>
                          <a:effectLst/>
                          <a:latin typeface="Calibri"/>
                        </a:rPr>
                        <a:t>θ)  </a:t>
                      </a:r>
                      <a:endParaRPr lang="en-US" sz="1600" b="1" i="0" u="none" strike="noStrike" noProof="0">
                        <a:effectLst/>
                        <a:latin typeface="Calibri"/>
                      </a:endParaRPr>
                    </a:p>
                    <a:p>
                      <a:pPr lvl="0" algn="l">
                        <a:buNone/>
                      </a:pPr>
                      <a:r>
                        <a:rPr lang="en-US" sz="1600" b="0" i="0" u="none" strike="noStrike" noProof="0">
                          <a:solidFill>
                            <a:schemeClr val="tx1"/>
                          </a:solidFill>
                          <a:effectLst/>
                          <a:latin typeface="Calibri"/>
                        </a:rPr>
                        <a:t>ay  = a sin(</a:t>
                      </a:r>
                      <a:r>
                        <a:rPr lang="el-GR" sz="1600" b="0" i="0" u="none" strike="noStrike" noProof="0">
                          <a:solidFill>
                            <a:schemeClr val="tx1"/>
                          </a:solidFill>
                          <a:effectLst/>
                          <a:latin typeface="Calibri"/>
                        </a:rPr>
                        <a:t>θ) </a:t>
                      </a:r>
                      <a:endParaRPr lang="el-GR"/>
                    </a:p>
                    <a:p>
                      <a:pPr algn="l" rtl="0" fontAlgn="t"/>
                      <a:r>
                        <a:rPr lang="en-US" sz="1600" b="0" u="none" strike="noStrike">
                          <a:solidFill>
                            <a:schemeClr val="tx1"/>
                          </a:solidFill>
                          <a:effectLst/>
                        </a:rPr>
                        <a:t>v</a:t>
                      </a:r>
                      <a:r>
                        <a:rPr lang="en-US" sz="1600" b="0" u="none" strike="noStrike" baseline="30000">
                          <a:solidFill>
                            <a:schemeClr val="tx1"/>
                          </a:solidFill>
                          <a:effectLst/>
                        </a:rPr>
                        <a:t>2</a:t>
                      </a:r>
                      <a:r>
                        <a:rPr lang="en-US" sz="1600" b="0">
                          <a:solidFill>
                            <a:schemeClr val="tx1"/>
                          </a:solidFill>
                          <a:effectLst/>
                        </a:rPr>
                        <a:t>= </a:t>
                      </a:r>
                      <a:r>
                        <a:rPr lang="en-US" sz="1600" b="0" u="none" strike="noStrike">
                          <a:solidFill>
                            <a:schemeClr val="tx1"/>
                          </a:solidFill>
                          <a:effectLst/>
                        </a:rPr>
                        <a:t>vx</a:t>
                      </a:r>
                      <a:r>
                        <a:rPr lang="en-US" sz="1600" b="0" baseline="30000">
                          <a:solidFill>
                            <a:schemeClr val="tx1"/>
                          </a:solidFill>
                          <a:effectLst/>
                        </a:rPr>
                        <a:t>2</a:t>
                      </a:r>
                      <a:r>
                        <a:rPr lang="en-US" sz="1600" b="0">
                          <a:solidFill>
                            <a:schemeClr val="tx1"/>
                          </a:solidFill>
                          <a:effectLst/>
                        </a:rPr>
                        <a:t> + </a:t>
                      </a:r>
                      <a:r>
                        <a:rPr lang="en-US" sz="1600" b="0" u="none" strike="noStrike">
                          <a:solidFill>
                            <a:schemeClr val="tx1"/>
                          </a:solidFill>
                          <a:effectLst/>
                        </a:rPr>
                        <a:t>vy</a:t>
                      </a:r>
                      <a:r>
                        <a:rPr lang="en-US" sz="1600" b="0" baseline="30000">
                          <a:solidFill>
                            <a:schemeClr val="tx1"/>
                          </a:solidFill>
                          <a:effectLst/>
                        </a:rPr>
                        <a:t>2</a:t>
                      </a:r>
                      <a:r>
                        <a:rPr lang="en-US" sz="1600" b="0" dirty="0">
                          <a:solidFill>
                            <a:schemeClr val="tx1"/>
                          </a:solidFill>
                          <a:effectLst/>
                        </a:rPr>
                        <a:t> </a:t>
                      </a:r>
                    </a:p>
                    <a:p>
                      <a:pPr lvl="0" algn="l">
                        <a:buNone/>
                      </a:pPr>
                      <a:r>
                        <a:rPr lang="en-US" sz="1600" b="0" i="0" u="none" strike="noStrike" noProof="0">
                          <a:solidFill>
                            <a:schemeClr val="tx1"/>
                          </a:solidFill>
                          <a:effectLst/>
                          <a:latin typeface="Calibri"/>
                        </a:rPr>
                        <a:t>a</a:t>
                      </a:r>
                      <a:r>
                        <a:rPr lang="en-US" sz="1600" b="0" i="0" u="none" strike="noStrike" baseline="30000" noProof="0">
                          <a:solidFill>
                            <a:schemeClr val="tx1"/>
                          </a:solidFill>
                          <a:effectLst/>
                          <a:latin typeface="Calibri"/>
                        </a:rPr>
                        <a:t>2</a:t>
                      </a:r>
                      <a:r>
                        <a:rPr lang="en-US" sz="1600" b="0" i="0" u="none" strike="noStrike" noProof="0">
                          <a:solidFill>
                            <a:schemeClr val="tx1"/>
                          </a:solidFill>
                          <a:effectLst/>
                          <a:latin typeface="Calibri"/>
                        </a:rPr>
                        <a:t>= ax</a:t>
                      </a:r>
                      <a:r>
                        <a:rPr lang="en-US" sz="1600" b="0" i="0" u="none" strike="noStrike" baseline="30000" noProof="0">
                          <a:solidFill>
                            <a:schemeClr val="tx1"/>
                          </a:solidFill>
                          <a:effectLst/>
                          <a:latin typeface="Calibri"/>
                        </a:rPr>
                        <a:t>2</a:t>
                      </a:r>
                      <a:r>
                        <a:rPr lang="en-US" sz="1600" b="0" i="0" u="none" strike="noStrike" noProof="0">
                          <a:solidFill>
                            <a:schemeClr val="tx1"/>
                          </a:solidFill>
                          <a:effectLst/>
                          <a:latin typeface="Calibri"/>
                        </a:rPr>
                        <a:t> + ay</a:t>
                      </a:r>
                      <a:r>
                        <a:rPr lang="en-US" sz="1600" b="0" i="0" u="none" strike="noStrike" baseline="30000" noProof="0">
                          <a:solidFill>
                            <a:schemeClr val="tx1"/>
                          </a:solidFill>
                          <a:effectLst/>
                          <a:latin typeface="Calibri"/>
                        </a:rPr>
                        <a:t>2 </a:t>
                      </a:r>
                      <a:endParaRPr lang="en-US" baseline="30000"/>
                    </a:p>
                    <a:p>
                      <a:pPr algn="l" rtl="0" fontAlgn="t"/>
                      <a:r>
                        <a:rPr lang="en-US" sz="1600" b="0" u="none" strike="noStrike">
                          <a:solidFill>
                            <a:schemeClr val="tx1"/>
                          </a:solidFill>
                          <a:effectLst/>
                        </a:rPr>
                        <a:t>tan</a:t>
                      </a:r>
                      <a:r>
                        <a:rPr lang="el-GR" sz="1600" b="0" u="none" strike="noStrike">
                          <a:solidFill>
                            <a:schemeClr val="tx1"/>
                          </a:solidFill>
                          <a:effectLst/>
                        </a:rPr>
                        <a:t>θ</a:t>
                      </a:r>
                      <a:r>
                        <a:rPr lang="en-US" sz="1600" b="0">
                          <a:solidFill>
                            <a:schemeClr val="tx1"/>
                          </a:solidFill>
                          <a:effectLst/>
                        </a:rPr>
                        <a:t>= </a:t>
                      </a:r>
                      <a:r>
                        <a:rPr lang="en-US" sz="1600" b="0" u="none" strike="noStrike">
                          <a:solidFill>
                            <a:schemeClr val="tx1"/>
                          </a:solidFill>
                          <a:effectLst/>
                        </a:rPr>
                        <a:t>vy</a:t>
                      </a:r>
                      <a:r>
                        <a:rPr lang="en-US" sz="1600" b="0" baseline="-25000" dirty="0">
                          <a:solidFill>
                            <a:schemeClr val="tx1"/>
                          </a:solidFill>
                          <a:effectLst/>
                        </a:rPr>
                        <a:t> </a:t>
                      </a:r>
                      <a:r>
                        <a:rPr lang="en-US" sz="1600" b="0">
                          <a:solidFill>
                            <a:schemeClr val="tx1"/>
                          </a:solidFill>
                          <a:effectLst/>
                        </a:rPr>
                        <a:t>/ </a:t>
                      </a:r>
                      <a:r>
                        <a:rPr lang="en-US" sz="1600" b="0" u="none" strike="noStrike">
                          <a:solidFill>
                            <a:schemeClr val="tx1"/>
                          </a:solidFill>
                          <a:effectLst/>
                        </a:rPr>
                        <a:t>vx</a:t>
                      </a:r>
                      <a:endParaRPr lang="en-US" sz="1600" b="0">
                        <a:solidFill>
                          <a:schemeClr val="tx1"/>
                        </a:solidFill>
                        <a:effectLst/>
                      </a:endParaRPr>
                    </a:p>
                  </a:txBody>
                  <a:tcPr>
                    <a:solidFill>
                      <a:schemeClr val="bg1"/>
                    </a:solidFill>
                  </a:tcPr>
                </a:tc>
                <a:tc>
                  <a:txBody>
                    <a:bodyPr/>
                    <a:lstStyle/>
                    <a:p>
                      <a:pPr algn="l" rtl="0" fontAlgn="base"/>
                      <a:endParaRPr lang="el-GR" sz="1600" b="0" dirty="0">
                        <a:effectLst/>
                      </a:endParaRPr>
                    </a:p>
                    <a:p>
                      <a:pPr algn="l" rtl="0" fontAlgn="t"/>
                      <a:r>
                        <a:rPr lang="el-GR" sz="1600" b="0" u="none" strike="noStrike" dirty="0">
                          <a:solidFill>
                            <a:schemeClr val="tx1"/>
                          </a:solidFill>
                          <a:effectLst/>
                        </a:rPr>
                        <a:t>Δ</a:t>
                      </a:r>
                      <a:r>
                        <a:rPr lang="en-US" sz="1600" b="0" u="none" strike="noStrike" dirty="0">
                          <a:solidFill>
                            <a:schemeClr val="tx1"/>
                          </a:solidFill>
                          <a:effectLst/>
                        </a:rPr>
                        <a:t>y</a:t>
                      </a:r>
                      <a:r>
                        <a:rPr lang="en-US" sz="1600" b="0" dirty="0">
                          <a:solidFill>
                            <a:schemeClr val="tx1"/>
                          </a:solidFill>
                          <a:effectLst/>
                        </a:rPr>
                        <a:t>= </a:t>
                      </a:r>
                      <a:r>
                        <a:rPr lang="en-US" sz="1600" b="0" u="none" strike="noStrike" dirty="0">
                          <a:solidFill>
                            <a:schemeClr val="tx1"/>
                          </a:solidFill>
                          <a:effectLst/>
                        </a:rPr>
                        <a:t>voy</a:t>
                      </a:r>
                      <a:r>
                        <a:rPr lang="en-US" sz="1600" b="0">
                          <a:solidFill>
                            <a:schemeClr val="tx1"/>
                          </a:solidFill>
                          <a:effectLst/>
                        </a:rPr>
                        <a:t>t + ½ </a:t>
                      </a:r>
                      <a:r>
                        <a:rPr lang="en-US" sz="1600" b="0" u="none" strike="noStrike">
                          <a:solidFill>
                            <a:schemeClr val="tx1"/>
                          </a:solidFill>
                          <a:effectLst/>
                        </a:rPr>
                        <a:t>ay</a:t>
                      </a:r>
                      <a:r>
                        <a:rPr lang="en-US" sz="1600" b="0">
                          <a:solidFill>
                            <a:schemeClr val="tx1"/>
                          </a:solidFill>
                          <a:effectLst/>
                        </a:rPr>
                        <a:t>t</a:t>
                      </a:r>
                      <a:r>
                        <a:rPr lang="en-US" sz="1600" b="0" baseline="30000">
                          <a:solidFill>
                            <a:schemeClr val="tx1"/>
                          </a:solidFill>
                          <a:effectLst/>
                        </a:rPr>
                        <a:t>2</a:t>
                      </a:r>
                      <a:r>
                        <a:rPr lang="en-US" sz="1600" b="0" dirty="0">
                          <a:solidFill>
                            <a:schemeClr val="tx1"/>
                          </a:solidFill>
                          <a:effectLst/>
                        </a:rPr>
                        <a:t> </a:t>
                      </a:r>
                    </a:p>
                    <a:p>
                      <a:pPr algn="l" rtl="0" fontAlgn="t"/>
                      <a:r>
                        <a:rPr lang="en-US" sz="1600" b="0" u="none" strike="noStrike">
                          <a:solidFill>
                            <a:schemeClr val="tx1"/>
                          </a:solidFill>
                          <a:effectLst/>
                        </a:rPr>
                        <a:t>vfy</a:t>
                      </a:r>
                      <a:r>
                        <a:rPr lang="en-US" sz="1600" b="0">
                          <a:solidFill>
                            <a:schemeClr val="tx1"/>
                          </a:solidFill>
                          <a:effectLst/>
                        </a:rPr>
                        <a:t>= </a:t>
                      </a:r>
                      <a:r>
                        <a:rPr lang="en-US" sz="1600" b="0" u="none" strike="noStrike">
                          <a:solidFill>
                            <a:schemeClr val="tx1"/>
                          </a:solidFill>
                          <a:effectLst/>
                        </a:rPr>
                        <a:t>voy</a:t>
                      </a:r>
                      <a:r>
                        <a:rPr lang="en-US" sz="1600" b="0">
                          <a:solidFill>
                            <a:schemeClr val="tx1"/>
                          </a:solidFill>
                          <a:effectLst/>
                        </a:rPr>
                        <a:t>+ </a:t>
                      </a:r>
                      <a:r>
                        <a:rPr lang="en-US" sz="1600" b="0" u="none" strike="noStrike">
                          <a:solidFill>
                            <a:schemeClr val="tx1"/>
                          </a:solidFill>
                          <a:effectLst/>
                        </a:rPr>
                        <a:t>ay </a:t>
                      </a:r>
                      <a:r>
                        <a:rPr lang="en-US" sz="1600" b="0">
                          <a:solidFill>
                            <a:schemeClr val="tx1"/>
                          </a:solidFill>
                          <a:effectLst/>
                        </a:rPr>
                        <a:t>t </a:t>
                      </a:r>
                      <a:endParaRPr lang="en-US" sz="1600" b="0" dirty="0">
                        <a:solidFill>
                          <a:schemeClr val="tx1"/>
                        </a:solidFill>
                        <a:effectLst/>
                      </a:endParaRPr>
                    </a:p>
                    <a:p>
                      <a:pPr algn="l" rtl="0" fontAlgn="t"/>
                      <a:r>
                        <a:rPr lang="en-US" sz="1600" b="0" u="none" strike="noStrike" dirty="0">
                          <a:solidFill>
                            <a:schemeClr val="tx1"/>
                          </a:solidFill>
                          <a:effectLst/>
                        </a:rPr>
                        <a:t>vfy</a:t>
                      </a:r>
                      <a:r>
                        <a:rPr lang="en-US" sz="1600" b="0" baseline="30000" dirty="0">
                          <a:solidFill>
                            <a:schemeClr val="tx1"/>
                          </a:solidFill>
                          <a:effectLst/>
                        </a:rPr>
                        <a:t>2</a:t>
                      </a:r>
                      <a:r>
                        <a:rPr lang="en-US" sz="1600" b="0" dirty="0">
                          <a:solidFill>
                            <a:schemeClr val="tx1"/>
                          </a:solidFill>
                          <a:effectLst/>
                        </a:rPr>
                        <a:t> - </a:t>
                      </a:r>
                      <a:r>
                        <a:rPr lang="en-US" sz="1600" b="0" u="none" strike="noStrike" dirty="0">
                          <a:solidFill>
                            <a:schemeClr val="tx1"/>
                          </a:solidFill>
                          <a:effectLst/>
                        </a:rPr>
                        <a:t>voy</a:t>
                      </a:r>
                      <a:r>
                        <a:rPr lang="en-US" sz="1600" b="0" dirty="0">
                          <a:solidFill>
                            <a:schemeClr val="tx1"/>
                          </a:solidFill>
                          <a:effectLst/>
                        </a:rPr>
                        <a:t>  </a:t>
                      </a:r>
                      <a:r>
                        <a:rPr lang="en-US" sz="1600" b="0" baseline="30000" dirty="0">
                          <a:solidFill>
                            <a:schemeClr val="tx1"/>
                          </a:solidFill>
                          <a:effectLst/>
                        </a:rPr>
                        <a:t>2</a:t>
                      </a:r>
                      <a:r>
                        <a:rPr lang="en-US" sz="1600" b="0">
                          <a:solidFill>
                            <a:schemeClr val="tx1"/>
                          </a:solidFill>
                          <a:effectLst/>
                        </a:rPr>
                        <a:t> = 2</a:t>
                      </a:r>
                      <a:r>
                        <a:rPr lang="en-US" sz="1600" b="0" u="none" strike="noStrike">
                          <a:solidFill>
                            <a:schemeClr val="tx1"/>
                          </a:solidFill>
                          <a:effectLst/>
                        </a:rPr>
                        <a:t>ay</a:t>
                      </a:r>
                      <a:r>
                        <a:rPr lang="el-GR" sz="1600" b="0" u="none" strike="noStrike">
                          <a:solidFill>
                            <a:schemeClr val="tx1"/>
                          </a:solidFill>
                          <a:effectLst/>
                        </a:rPr>
                        <a:t>Δ</a:t>
                      </a:r>
                      <a:r>
                        <a:rPr lang="en-US" sz="1600" b="0" u="none" strike="noStrike">
                          <a:solidFill>
                            <a:schemeClr val="tx1"/>
                          </a:solidFill>
                          <a:effectLst/>
                        </a:rPr>
                        <a:t>y</a:t>
                      </a:r>
                      <a:endParaRPr lang="en-US" sz="1600" b="0" dirty="0">
                        <a:solidFill>
                          <a:schemeClr val="tx1"/>
                        </a:solidFill>
                        <a:effectLst/>
                      </a:endParaRPr>
                    </a:p>
                    <a:p>
                      <a:pPr algn="l" rtl="0" fontAlgn="t"/>
                      <a:endParaRPr lang="en-US" sz="1600" b="0" dirty="0">
                        <a:solidFill>
                          <a:schemeClr val="tx1"/>
                        </a:solidFill>
                        <a:effectLst/>
                      </a:endParaRPr>
                    </a:p>
                    <a:p>
                      <a:pPr algn="l" rtl="0" fontAlgn="base"/>
                      <a:r>
                        <a:rPr lang="en-US" sz="1600" b="0">
                          <a:solidFill>
                            <a:schemeClr val="tx1"/>
                          </a:solidFill>
                          <a:effectLst/>
                        </a:rPr>
                        <a:t>Free fall or projectile  </a:t>
                      </a:r>
                      <a:endParaRPr lang="en-US" sz="1600" b="0" dirty="0">
                        <a:solidFill>
                          <a:schemeClr val="tx1"/>
                        </a:solidFill>
                        <a:effectLst/>
                      </a:endParaRPr>
                    </a:p>
                    <a:p>
                      <a:pPr algn="l" rtl="0" fontAlgn="base"/>
                      <a:r>
                        <a:rPr lang="en-US" sz="1600" b="0">
                          <a:solidFill>
                            <a:schemeClr val="tx1"/>
                          </a:solidFill>
                          <a:effectLst/>
                        </a:rPr>
                        <a:t>vfx=vox</a:t>
                      </a:r>
                    </a:p>
                    <a:p>
                      <a:pPr lvl="0" algn="l">
                        <a:buNone/>
                      </a:pPr>
                      <a:r>
                        <a:rPr lang="en-US" sz="1600" b="0">
                          <a:solidFill>
                            <a:schemeClr val="tx1"/>
                          </a:solidFill>
                          <a:effectLst/>
                        </a:rPr>
                        <a:t>ax=0</a:t>
                      </a:r>
                      <a:endParaRPr lang="en-US"/>
                    </a:p>
                    <a:p>
                      <a:pPr lvl="0" algn="l">
                        <a:buNone/>
                      </a:pPr>
                      <a:r>
                        <a:rPr lang="en-US" sz="1600" b="0">
                          <a:solidFill>
                            <a:schemeClr val="tx1"/>
                          </a:solidFill>
                          <a:effectLst/>
                        </a:rPr>
                        <a:t>ay=-g </a:t>
                      </a:r>
                      <a:endParaRPr lang="en-US"/>
                    </a:p>
                    <a:p>
                      <a:pPr lvl="0" algn="l">
                        <a:buNone/>
                      </a:pPr>
                      <a:r>
                        <a:rPr lang="en-US" sz="1600" b="0">
                          <a:solidFill>
                            <a:schemeClr val="tx1"/>
                          </a:solidFill>
                          <a:effectLst/>
                        </a:rPr>
                        <a:t>g= 9.8 m/s</a:t>
                      </a:r>
                      <a:r>
                        <a:rPr lang="en-US" sz="1600" b="0" baseline="30000" dirty="0">
                          <a:solidFill>
                            <a:schemeClr val="tx1"/>
                          </a:solidFill>
                          <a:effectLst/>
                        </a:rPr>
                        <a:t>2</a:t>
                      </a:r>
                      <a:r>
                        <a:rPr lang="en-US" sz="1600" b="0" dirty="0">
                          <a:solidFill>
                            <a:schemeClr val="tx1"/>
                          </a:solidFill>
                          <a:effectLst/>
                        </a:rPr>
                        <a:t> </a:t>
                      </a:r>
                      <a:endParaRPr lang="en-US"/>
                    </a:p>
                    <a:p>
                      <a:pPr lvl="0" algn="l">
                        <a:buNone/>
                      </a:pPr>
                      <a:endParaRPr lang="en-US" sz="1600" b="0" dirty="0">
                        <a:solidFill>
                          <a:schemeClr val="tx1"/>
                        </a:solidFill>
                        <a:effectLst/>
                      </a:endParaRPr>
                    </a:p>
                    <a:p>
                      <a:pPr lvl="0" algn="l">
                        <a:buNone/>
                      </a:pPr>
                      <a:r>
                        <a:rPr lang="en-US" sz="1600" b="0">
                          <a:solidFill>
                            <a:schemeClr val="tx1"/>
                          </a:solidFill>
                          <a:effectLst/>
                        </a:rPr>
                        <a:t>Relative velocity</a:t>
                      </a:r>
                      <a:endParaRPr lang="en-US" sz="1600" b="0" dirty="0">
                        <a:solidFill>
                          <a:schemeClr val="tx1"/>
                        </a:solidFill>
                        <a:effectLst/>
                      </a:endParaRPr>
                    </a:p>
                    <a:p>
                      <a:pPr lvl="0" algn="l">
                        <a:buNone/>
                      </a:pPr>
                      <a:r>
                        <a:rPr lang="en-US" sz="1600" b="1">
                          <a:solidFill>
                            <a:schemeClr val="tx1"/>
                          </a:solidFill>
                          <a:effectLst/>
                        </a:rPr>
                        <a:t>Vab</a:t>
                      </a:r>
                      <a:r>
                        <a:rPr lang="en-US" sz="1600" b="0">
                          <a:solidFill>
                            <a:schemeClr val="tx1"/>
                          </a:solidFill>
                          <a:effectLst/>
                        </a:rPr>
                        <a:t> = </a:t>
                      </a:r>
                      <a:r>
                        <a:rPr lang="en-US" sz="1600" b="1">
                          <a:solidFill>
                            <a:schemeClr val="tx1"/>
                          </a:solidFill>
                          <a:effectLst/>
                        </a:rPr>
                        <a:t>Vao</a:t>
                      </a:r>
                      <a:r>
                        <a:rPr lang="en-US" sz="1600" b="0">
                          <a:solidFill>
                            <a:schemeClr val="tx1"/>
                          </a:solidFill>
                          <a:effectLst/>
                        </a:rPr>
                        <a:t> + </a:t>
                      </a:r>
                      <a:r>
                        <a:rPr lang="en-US" sz="1600" b="1">
                          <a:solidFill>
                            <a:schemeClr val="tx1"/>
                          </a:solidFill>
                          <a:effectLst/>
                        </a:rPr>
                        <a:t>Vob</a:t>
                      </a:r>
                      <a:endParaRPr lang="en-US" sz="1600" b="1" dirty="0">
                        <a:solidFill>
                          <a:schemeClr val="tx1"/>
                        </a:solidFill>
                        <a:effectLst/>
                      </a:endParaRPr>
                    </a:p>
                    <a:p>
                      <a:pPr algn="l" rtl="0" fontAlgn="t"/>
                      <a:endParaRPr lang="en-US" sz="1600" b="0" u="none" strike="noStrike" dirty="0">
                        <a:solidFill>
                          <a:schemeClr val="tx1"/>
                        </a:solidFill>
                        <a:effectLst/>
                      </a:endParaRPr>
                    </a:p>
                    <a:p>
                      <a:pPr algn="l" rtl="0" fontAlgn="t"/>
                      <a:endParaRPr lang="en-US" sz="1600" b="0" dirty="0">
                        <a:solidFill>
                          <a:schemeClr val="tx1"/>
                        </a:solidFill>
                        <a:effectLst/>
                      </a:endParaRPr>
                    </a:p>
                  </a:txBody>
                  <a:tcPr>
                    <a:solidFill>
                      <a:schemeClr val="bg1"/>
                    </a:solidFill>
                  </a:tcPr>
                </a:tc>
                <a:extLst>
                  <a:ext uri="{0D108BD9-81ED-4DB2-BD59-A6C34878D82A}">
                    <a16:rowId xmlns:a16="http://schemas.microsoft.com/office/drawing/2014/main" val="1526354100"/>
                  </a:ext>
                </a:extLst>
              </a:tr>
            </a:tbl>
          </a:graphicData>
        </a:graphic>
      </p:graphicFrame>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p:txBody>
          <a:bodyPr/>
          <a:lstStyle/>
          <a:p>
            <a:r>
              <a:rPr lang="en-US" dirty="0">
                <a:cs typeface="Calibri Light"/>
              </a:rPr>
              <a:t>KEY STRATEGIES </a:t>
            </a:r>
            <a:endParaRPr lang="en-US" dirty="0"/>
          </a:p>
        </p:txBody>
      </p:sp>
      <p:sp>
        <p:nvSpPr>
          <p:cNvPr id="3" name="TextBox 2">
            <a:extLst>
              <a:ext uri="{FF2B5EF4-FFF2-40B4-BE49-F238E27FC236}">
                <a16:creationId xmlns:a16="http://schemas.microsoft.com/office/drawing/2014/main" id="{912C82F1-056C-4494-B918-C56BA7010E62}"/>
              </a:ext>
            </a:extLst>
          </p:cNvPr>
          <p:cNvSpPr txBox="1"/>
          <p:nvPr/>
        </p:nvSpPr>
        <p:spPr>
          <a:xfrm>
            <a:off x="1358900" y="1689100"/>
            <a:ext cx="10109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Draw the motion diagram, identify given quantities and the unknown</a:t>
            </a:r>
          </a:p>
          <a:p>
            <a:r>
              <a:rPr lang="en-US" sz="2400" dirty="0">
                <a:cs typeface="Calibri"/>
              </a:rPr>
              <a:t>For 2-D problems use trigonometry to identify components</a:t>
            </a:r>
          </a:p>
          <a:p>
            <a:r>
              <a:rPr lang="en-US" sz="2400" dirty="0">
                <a:cs typeface="Calibri"/>
              </a:rPr>
              <a:t>Substitute the known quantities and solve for the unknown using algebra</a:t>
            </a:r>
          </a:p>
          <a:p>
            <a:endParaRPr lang="en-US" sz="2400" dirty="0">
              <a:cs typeface="Calibri"/>
            </a:endParaRPr>
          </a:p>
          <a:p>
            <a:r>
              <a:rPr lang="en-US" sz="2400" dirty="0">
                <a:cs typeface="Calibri"/>
              </a:rPr>
              <a:t>Maximum height happens at the time when </a:t>
            </a:r>
            <a:r>
              <a:rPr lang="en-US" sz="2400" dirty="0" err="1">
                <a:cs typeface="Calibri"/>
              </a:rPr>
              <a:t>vfy</a:t>
            </a:r>
            <a:r>
              <a:rPr lang="en-US" sz="2400" dirty="0">
                <a:cs typeface="Calibri"/>
              </a:rPr>
              <a:t>=0. Set </a:t>
            </a:r>
            <a:r>
              <a:rPr lang="en-US" sz="2400" dirty="0" err="1">
                <a:cs typeface="Calibri"/>
              </a:rPr>
              <a:t>vfy</a:t>
            </a:r>
            <a:r>
              <a:rPr lang="en-US" sz="2400" dirty="0">
                <a:cs typeface="Calibri"/>
              </a:rPr>
              <a:t> to zero, solve for t</a:t>
            </a:r>
          </a:p>
          <a:p>
            <a:r>
              <a:rPr lang="en-US" sz="2400" dirty="0">
                <a:cs typeface="Calibri"/>
              </a:rPr>
              <a:t>Time for the fall is calculated using y=0 or (</a:t>
            </a:r>
            <a:r>
              <a:rPr lang="en-US" sz="2400" dirty="0" err="1">
                <a:cs typeface="Calibri"/>
              </a:rPr>
              <a:t>yf-yi</a:t>
            </a:r>
            <a:r>
              <a:rPr lang="en-US" sz="2400" dirty="0">
                <a:cs typeface="Calibri"/>
              </a:rPr>
              <a:t>)=-(initial height)</a:t>
            </a:r>
          </a:p>
          <a:p>
            <a:r>
              <a:rPr lang="en-US" sz="2400" dirty="0">
                <a:cs typeface="Calibri"/>
              </a:rPr>
              <a:t>Range is calculated in the x-axis at the time when y=0</a:t>
            </a:r>
          </a:p>
          <a:p>
            <a:r>
              <a:rPr lang="en-US" sz="2400" dirty="0">
                <a:cs typeface="Calibri"/>
              </a:rPr>
              <a:t>Impact speed can be calculated using the timeless equation of kinematics</a:t>
            </a:r>
          </a:p>
          <a:p>
            <a:endParaRPr lang="en-US" sz="2400" dirty="0">
              <a:cs typeface="Calibri"/>
            </a:endParaRPr>
          </a:p>
          <a:p>
            <a:r>
              <a:rPr lang="en-US" sz="2400" dirty="0">
                <a:cs typeface="Calibri"/>
              </a:rPr>
              <a:t>Released means </a:t>
            </a:r>
            <a:r>
              <a:rPr lang="en-US" sz="2400" dirty="0" err="1">
                <a:cs typeface="Calibri"/>
              </a:rPr>
              <a:t>vo</a:t>
            </a:r>
            <a:r>
              <a:rPr lang="en-US" sz="2400" dirty="0">
                <a:cs typeface="Calibri"/>
              </a:rPr>
              <a:t>=0</a:t>
            </a:r>
          </a:p>
        </p:txBody>
      </p:sp>
    </p:spTree>
    <p:extLst>
      <p:ext uri="{BB962C8B-B14F-4D97-AF65-F5344CB8AC3E}">
        <p14:creationId xmlns:p14="http://schemas.microsoft.com/office/powerpoint/2010/main" val="297175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F746-27BC-46F0-8A7C-74BB19AE0ECD}"/>
              </a:ext>
            </a:extLst>
          </p:cNvPr>
          <p:cNvSpPr>
            <a:spLocks noGrp="1"/>
          </p:cNvSpPr>
          <p:nvPr>
            <p:ph type="title"/>
          </p:nvPr>
        </p:nvSpPr>
        <p:spPr/>
        <p:txBody>
          <a:bodyPr/>
          <a:lstStyle/>
          <a:p>
            <a:r>
              <a:rPr lang="en-US" dirty="0">
                <a:cs typeface="Calibri Light"/>
              </a:rPr>
              <a:t>MODEL PROBLEM</a:t>
            </a:r>
            <a:endParaRPr lang="en-US" dirty="0"/>
          </a:p>
        </p:txBody>
      </p:sp>
      <p:sp>
        <p:nvSpPr>
          <p:cNvPr id="3" name="Content Placeholder 2">
            <a:extLst>
              <a:ext uri="{FF2B5EF4-FFF2-40B4-BE49-F238E27FC236}">
                <a16:creationId xmlns:a16="http://schemas.microsoft.com/office/drawing/2014/main" id="{71A9A314-EDD0-419A-81BB-7A73463CE040}"/>
              </a:ext>
            </a:extLst>
          </p:cNvPr>
          <p:cNvSpPr>
            <a:spLocks noGrp="1"/>
          </p:cNvSpPr>
          <p:nvPr>
            <p:ph idx="1"/>
          </p:nvPr>
        </p:nvSpPr>
        <p:spPr>
          <a:xfrm>
            <a:off x="838200" y="1825625"/>
            <a:ext cx="10515600" cy="2879293"/>
          </a:xfrm>
        </p:spPr>
        <p:txBody>
          <a:bodyPr vert="horz" lIns="91440" tIns="45720" rIns="91440" bIns="45720" rtlCol="0" anchor="t">
            <a:normAutofit/>
          </a:bodyPr>
          <a:lstStyle/>
          <a:p>
            <a:pPr marL="0" indent="0">
              <a:buNone/>
            </a:pPr>
            <a:r>
              <a:rPr lang="en-US" dirty="0">
                <a:ea typeface="+mn-lt"/>
                <a:cs typeface="+mn-lt"/>
              </a:rPr>
              <a:t>Q) An object is projected upward from the ground with 15.0 m/s speed.</a:t>
            </a:r>
            <a:endParaRPr lang="en-US" dirty="0">
              <a:cs typeface="Calibri" panose="020F0502020204030204"/>
            </a:endParaRPr>
          </a:p>
          <a:p>
            <a:pPr marL="0" indent="0">
              <a:buNone/>
            </a:pPr>
            <a:r>
              <a:rPr lang="en-US" dirty="0">
                <a:ea typeface="+mn-lt"/>
                <a:cs typeface="+mn-lt"/>
              </a:rPr>
              <a:t>A) When will it reach the maximum height</a:t>
            </a:r>
          </a:p>
          <a:p>
            <a:pPr marL="0" indent="0">
              <a:buNone/>
            </a:pPr>
            <a:r>
              <a:rPr lang="en-US" dirty="0">
                <a:cs typeface="Calibri" panose="020F0502020204030204"/>
              </a:rPr>
              <a:t>B) What is the maximum height</a:t>
            </a:r>
          </a:p>
          <a:p>
            <a:pPr marL="0" indent="0">
              <a:buNone/>
            </a:pPr>
            <a:r>
              <a:rPr lang="en-US" dirty="0">
                <a:cs typeface="Calibri" panose="020F0502020204030204"/>
              </a:rPr>
              <a:t>C) If the object continues its motion after reaching the y-max, what is the impact velocity and what is the time for fall.</a:t>
            </a:r>
          </a:p>
        </p:txBody>
      </p:sp>
      <p:sp>
        <p:nvSpPr>
          <p:cNvPr id="4" name="TextBox 3">
            <a:extLst>
              <a:ext uri="{FF2B5EF4-FFF2-40B4-BE49-F238E27FC236}">
                <a16:creationId xmlns:a16="http://schemas.microsoft.com/office/drawing/2014/main" id="{233AFBB0-CD2F-4281-AF6B-1DC127871B1E}"/>
              </a:ext>
            </a:extLst>
          </p:cNvPr>
          <p:cNvSpPr txBox="1"/>
          <p:nvPr/>
        </p:nvSpPr>
        <p:spPr>
          <a:xfrm>
            <a:off x="951571" y="4761571"/>
            <a:ext cx="94432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r>
              <a:rPr lang="en-US" dirty="0">
                <a:cs typeface="Calibri"/>
              </a:rPr>
              <a:t>                      </a:t>
            </a:r>
            <a:endParaRPr lang="en-US"/>
          </a:p>
        </p:txBody>
      </p:sp>
    </p:spTree>
    <p:extLst>
      <p:ext uri="{BB962C8B-B14F-4D97-AF65-F5344CB8AC3E}">
        <p14:creationId xmlns:p14="http://schemas.microsoft.com/office/powerpoint/2010/main" val="404386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ACTIVITY PROJECTILE</a:t>
            </a:r>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457200" y="4430922"/>
            <a:ext cx="10902144" cy="18195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Arial"/>
              </a:rPr>
              <a:t>Open </a:t>
            </a:r>
            <a:r>
              <a:rPr lang="en-US" sz="2000" dirty="0">
                <a:ea typeface="+mn-lt"/>
                <a:cs typeface="+mn-lt"/>
              </a:rPr>
              <a:t>Phet Projectile simulation </a:t>
            </a:r>
            <a:r>
              <a:rPr lang="en-US" sz="2000" dirty="0">
                <a:ea typeface="+mn-lt"/>
                <a:cs typeface="+mn-lt"/>
                <a:hlinkClick r:id="rId3"/>
              </a:rPr>
              <a:t>https://phet.colorado.edu/en/simulations/projectile-motion</a:t>
            </a:r>
            <a:endParaRPr lang="en-US" sz="2000" dirty="0">
              <a:ea typeface="+mn-lt"/>
              <a:cs typeface="+mn-lt"/>
            </a:endParaRPr>
          </a:p>
          <a:p>
            <a:r>
              <a:rPr lang="en-US" sz="2000" dirty="0">
                <a:cs typeface="Arial"/>
              </a:rPr>
              <a:t>Choose intro or lab. Set the initial height to zero and initial speed to 15m/s. </a:t>
            </a:r>
            <a:endParaRPr lang="en-US" sz="2000">
              <a:cs typeface="Calibri" panose="020F0502020204030204"/>
            </a:endParaRPr>
          </a:p>
          <a:p>
            <a:r>
              <a:rPr lang="en-US" sz="2000" dirty="0">
                <a:cs typeface="Arial"/>
              </a:rPr>
              <a:t>Hit the red button and launch the projectile</a:t>
            </a:r>
          </a:p>
          <a:p>
            <a:r>
              <a:rPr lang="en-US" sz="2000" dirty="0">
                <a:cs typeface="Arial"/>
              </a:rPr>
              <a:t>Using the probe on the top right, next to the initial values, measure the maximum height and the time for the projectile to reach the maximum height. Compare it with your calculations</a:t>
            </a:r>
          </a:p>
          <a:p>
            <a:endParaRPr lang="en-US" sz="1800" dirty="0">
              <a:cs typeface="Arial"/>
            </a:endParaRPr>
          </a:p>
        </p:txBody>
      </p:sp>
      <p:pic>
        <p:nvPicPr>
          <p:cNvPr id="2" name="Picture 5" descr="Upward projectile from the ground. Numbers at the simulation page PhET needs to be adjusted to the numbers of the problem.">
            <a:extLst>
              <a:ext uri="{FF2B5EF4-FFF2-40B4-BE49-F238E27FC236}">
                <a16:creationId xmlns:a16="http://schemas.microsoft.com/office/drawing/2014/main" id="{523DF66C-D2A7-40FF-9EB9-BA2C7D7FED6A}"/>
              </a:ext>
            </a:extLst>
          </p:cNvPr>
          <p:cNvPicPr>
            <a:picLocks noChangeAspect="1"/>
          </p:cNvPicPr>
          <p:nvPr/>
        </p:nvPicPr>
        <p:blipFill>
          <a:blip r:embed="rId4"/>
          <a:stretch>
            <a:fillRect/>
          </a:stretch>
        </p:blipFill>
        <p:spPr>
          <a:xfrm>
            <a:off x="7000374" y="1218200"/>
            <a:ext cx="3787035" cy="3015439"/>
          </a:xfrm>
          <a:prstGeom prst="rect">
            <a:avLst/>
          </a:prstGeom>
        </p:spPr>
      </p:pic>
      <p:sp>
        <p:nvSpPr>
          <p:cNvPr id="6" name="TextBox 5">
            <a:extLst>
              <a:ext uri="{FF2B5EF4-FFF2-40B4-BE49-F238E27FC236}">
                <a16:creationId xmlns:a16="http://schemas.microsoft.com/office/drawing/2014/main" id="{4F12ECEB-EF0E-4B4B-9329-634FB75455A7}"/>
              </a:ext>
            </a:extLst>
          </p:cNvPr>
          <p:cNvSpPr txBox="1"/>
          <p:nvPr/>
        </p:nvSpPr>
        <p:spPr>
          <a:xfrm>
            <a:off x="862208" y="1217112"/>
            <a:ext cx="5989527" cy="2547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t>Q) An object is projected upward from the ground with 15.0 m/s speed. A) When will it reach the maximum height? </a:t>
            </a:r>
            <a:r>
              <a:rPr lang="en-US" sz="2400" dirty="0">
                <a:ea typeface="+mn-lt"/>
                <a:cs typeface="+mn-lt"/>
              </a:rPr>
              <a:t>B) What is the maximum height?</a:t>
            </a:r>
          </a:p>
          <a:p>
            <a:pPr>
              <a:lnSpc>
                <a:spcPct val="90000"/>
              </a:lnSpc>
              <a:spcBef>
                <a:spcPts val="1000"/>
              </a:spcBef>
            </a:pPr>
            <a:r>
              <a:rPr lang="en-US" sz="2400" dirty="0">
                <a:ea typeface="+mn-lt"/>
                <a:cs typeface="+mn-lt"/>
              </a:rPr>
              <a:t>This problem can be simulated using an online activity. Run the app, obtain the results from the app and compare it with your calculations.</a:t>
            </a:r>
          </a:p>
        </p:txBody>
      </p:sp>
    </p:spTree>
    <p:extLst>
      <p:ext uri="{BB962C8B-B14F-4D97-AF65-F5344CB8AC3E}">
        <p14:creationId xmlns:p14="http://schemas.microsoft.com/office/powerpoint/2010/main" val="187688561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ACTIVITY PROJECTILE</a:t>
            </a:r>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457200" y="4733990"/>
            <a:ext cx="10902144" cy="18195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Arial"/>
              </a:rPr>
              <a:t>IMPORTANT NOTES:</a:t>
            </a:r>
            <a:endParaRPr lang="en-US" dirty="0">
              <a:cs typeface="Calibri" panose="020F0502020204030204"/>
            </a:endParaRPr>
          </a:p>
          <a:p>
            <a:r>
              <a:rPr lang="en-US" sz="2000" dirty="0">
                <a:cs typeface="Arial"/>
              </a:rPr>
              <a:t>Kinematics equation gives ΔY. You need to add the initial height in order to find </a:t>
            </a:r>
            <a:r>
              <a:rPr lang="en-US" sz="2000" dirty="0" err="1">
                <a:cs typeface="Arial"/>
              </a:rPr>
              <a:t>ymax</a:t>
            </a:r>
            <a:endParaRPr lang="en-US" sz="2000" dirty="0">
              <a:cs typeface="Arial"/>
            </a:endParaRPr>
          </a:p>
          <a:p>
            <a:r>
              <a:rPr lang="en-US" sz="2000" dirty="0">
                <a:cs typeface="Arial"/>
              </a:rPr>
              <a:t>For the impact velocity, </a:t>
            </a:r>
            <a:r>
              <a:rPr lang="en-US" sz="2000" dirty="0" err="1">
                <a:cs typeface="Arial"/>
              </a:rPr>
              <a:t>Vfy</a:t>
            </a:r>
            <a:r>
              <a:rPr lang="en-US" sz="2000" dirty="0">
                <a:cs typeface="Arial"/>
              </a:rPr>
              <a:t> is always negative</a:t>
            </a:r>
          </a:p>
          <a:p>
            <a:endParaRPr lang="en-US" sz="1800" dirty="0">
              <a:cs typeface="Arial"/>
            </a:endParaRPr>
          </a:p>
        </p:txBody>
      </p:sp>
      <p:sp>
        <p:nvSpPr>
          <p:cNvPr id="6" name="TextBox 5">
            <a:extLst>
              <a:ext uri="{FF2B5EF4-FFF2-40B4-BE49-F238E27FC236}">
                <a16:creationId xmlns:a16="http://schemas.microsoft.com/office/drawing/2014/main" id="{4F12ECEB-EF0E-4B4B-9329-634FB75455A7}"/>
              </a:ext>
            </a:extLst>
          </p:cNvPr>
          <p:cNvSpPr txBox="1"/>
          <p:nvPr/>
        </p:nvSpPr>
        <p:spPr>
          <a:xfrm>
            <a:off x="747386" y="1029222"/>
            <a:ext cx="5989527" cy="3544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t>Q) An object is projected upward with 10.0 m/s speed from 5 meters height. A) When will it reach the maximum height? </a:t>
            </a:r>
            <a:r>
              <a:rPr lang="en-US" sz="2400" dirty="0">
                <a:ea typeface="+mn-lt"/>
                <a:cs typeface="+mn-lt"/>
              </a:rPr>
              <a:t>B) What is the maximum height? C) Find the impact velocity using timeless equation of kinematics. Using </a:t>
            </a:r>
            <a:r>
              <a:rPr lang="en-US" sz="2400" dirty="0" err="1">
                <a:ea typeface="+mn-lt"/>
                <a:cs typeface="+mn-lt"/>
              </a:rPr>
              <a:t>Vfy</a:t>
            </a:r>
            <a:r>
              <a:rPr lang="en-US" sz="2400" dirty="0">
                <a:ea typeface="+mn-lt"/>
                <a:cs typeface="+mn-lt"/>
              </a:rPr>
              <a:t> equation find the total time for fall. D) Obtain the height at t=0.2s by substituting t=0.2 in </a:t>
            </a:r>
            <a:r>
              <a:rPr lang="en-US" sz="2400" dirty="0" err="1">
                <a:ea typeface="+mn-lt"/>
                <a:cs typeface="+mn-lt"/>
              </a:rPr>
              <a:t>Δy</a:t>
            </a:r>
            <a:r>
              <a:rPr lang="en-US" sz="2400" dirty="0">
                <a:ea typeface="+mn-lt"/>
                <a:cs typeface="+mn-lt"/>
              </a:rPr>
              <a:t> equation</a:t>
            </a:r>
          </a:p>
          <a:p>
            <a:pPr>
              <a:lnSpc>
                <a:spcPct val="90000"/>
              </a:lnSpc>
              <a:spcBef>
                <a:spcPts val="1000"/>
              </a:spcBef>
            </a:pPr>
            <a:r>
              <a:rPr lang="en-US" sz="2400" dirty="0">
                <a:ea typeface="+mn-lt"/>
                <a:cs typeface="+mn-lt"/>
              </a:rPr>
              <a:t>Run the app, obtain the results from the app and compare it with your calculations.</a:t>
            </a:r>
          </a:p>
        </p:txBody>
      </p:sp>
      <p:pic>
        <p:nvPicPr>
          <p:cNvPr id="4" name="Picture 6" descr="Upward projectile from a height. Numbers at the simulation needs to be adjusted to the numbers of the problem.">
            <a:extLst>
              <a:ext uri="{FF2B5EF4-FFF2-40B4-BE49-F238E27FC236}">
                <a16:creationId xmlns:a16="http://schemas.microsoft.com/office/drawing/2014/main" id="{09FA04A9-65AB-4BF2-A087-D583351818BF}"/>
              </a:ext>
            </a:extLst>
          </p:cNvPr>
          <p:cNvPicPr>
            <a:picLocks noChangeAspect="1"/>
          </p:cNvPicPr>
          <p:nvPr/>
        </p:nvPicPr>
        <p:blipFill>
          <a:blip r:embed="rId3"/>
          <a:stretch>
            <a:fillRect/>
          </a:stretch>
        </p:blipFill>
        <p:spPr>
          <a:xfrm>
            <a:off x="6739003" y="565185"/>
            <a:ext cx="4622103" cy="3577329"/>
          </a:xfrm>
          <a:prstGeom prst="rect">
            <a:avLst/>
          </a:prstGeom>
        </p:spPr>
      </p:pic>
    </p:spTree>
    <p:extLst>
      <p:ext uri="{BB962C8B-B14F-4D97-AF65-F5344CB8AC3E}">
        <p14:creationId xmlns:p14="http://schemas.microsoft.com/office/powerpoint/2010/main" val="78185620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94AFB7-2207-4395-B41A-7D30F3D6C24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B02707-C685-4B93-A1D3-737A148DA3B8}">
  <ds:schemaRefs>
    <ds:schemaRef ds:uri="http://schemas.microsoft.com/sharepoint/v3/contenttype/forms"/>
  </ds:schemaRefs>
</ds:datastoreItem>
</file>

<file path=customXml/itemProps3.xml><?xml version="1.0" encoding="utf-8"?>
<ds:datastoreItem xmlns:ds="http://schemas.openxmlformats.org/officeDocument/2006/customXml" ds:itemID="{FE9BA387-BBAE-46FA-889F-5CC07A742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4f885-5cd7-482a-89e1-9538160d6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6</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PROJECTILE AND MOTION IN 2-D</vt:lpstr>
      <vt:lpstr>Learning  Outcomes</vt:lpstr>
      <vt:lpstr>Concepts</vt:lpstr>
      <vt:lpstr>Units</vt:lpstr>
      <vt:lpstr>Formulas</vt:lpstr>
      <vt:lpstr>KEY STRATEGIES </vt:lpstr>
      <vt:lpstr>MODEL PROBLEM</vt:lpstr>
      <vt:lpstr>PowerPoint Presentation</vt:lpstr>
      <vt:lpstr>PowerPoint Presentation</vt:lpstr>
      <vt:lpstr>PowerPoint Presentation</vt:lpstr>
      <vt:lpstr>ACTIVITY</vt:lpstr>
      <vt:lpstr>PowerPoint Presentation</vt:lpstr>
      <vt:lpstr>VECTOR REPRESENTATIONS  2-D Motion</vt:lpstr>
      <vt:lpstr>MODEL PROBLEMS</vt:lpstr>
      <vt:lpstr>ACTIVITY VECTORS</vt:lpstr>
      <vt:lpstr>ACTIVITY VECTORS</vt:lpstr>
      <vt:lpstr>ACTIVITY VECTORS USING PHET</vt:lpstr>
      <vt:lpstr>2-D PROJECTILE Horizontal x-axis  Vertical y-axis</vt:lpstr>
      <vt:lpstr>Model Problem Horizontal Projectile</vt:lpstr>
      <vt:lpstr>Model Problem Diagonal Projectile</vt:lpstr>
      <vt:lpstr>ACTIVITY 2-D HORIZONTAL PROJECTILE</vt:lpstr>
      <vt:lpstr>ACTIVITY 2-D DIAGONAL PROJECTILE</vt:lpstr>
      <vt:lpstr>General 2-D Motion</vt:lpstr>
      <vt:lpstr>Classwork-Complete the Table</vt:lpstr>
      <vt:lpstr>RELATIVE VELOCITY USING VECTOR ADDITION</vt:lpstr>
      <vt:lpstr>RELATIVE VELOCITY USING VECTOR ADDITION</vt:lpstr>
      <vt:lpstr>MODEL PROBLEM</vt:lpstr>
      <vt:lpstr>Classwork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1960</cp:revision>
  <dcterms:created xsi:type="dcterms:W3CDTF">2021-08-09T21:57:42Z</dcterms:created>
  <dcterms:modified xsi:type="dcterms:W3CDTF">2022-02-18T16:21:38Z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